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0" r:id="rId1"/>
  </p:sldMasterIdLst>
  <p:notesMasterIdLst>
    <p:notesMasterId r:id="rId28"/>
  </p:notesMasterIdLst>
  <p:handoutMasterIdLst>
    <p:handoutMasterId r:id="rId29"/>
  </p:handoutMasterIdLst>
  <p:sldIdLst>
    <p:sldId id="256" r:id="rId2"/>
    <p:sldId id="331" r:id="rId3"/>
    <p:sldId id="333" r:id="rId4"/>
    <p:sldId id="306" r:id="rId5"/>
    <p:sldId id="309" r:id="rId6"/>
    <p:sldId id="308" r:id="rId7"/>
    <p:sldId id="311" r:id="rId8"/>
    <p:sldId id="312" r:id="rId9"/>
    <p:sldId id="313" r:id="rId10"/>
    <p:sldId id="315" r:id="rId11"/>
    <p:sldId id="318" r:id="rId12"/>
    <p:sldId id="316" r:id="rId13"/>
    <p:sldId id="334" r:id="rId14"/>
    <p:sldId id="317" r:id="rId15"/>
    <p:sldId id="319" r:id="rId16"/>
    <p:sldId id="320" r:id="rId17"/>
    <p:sldId id="321" r:id="rId18"/>
    <p:sldId id="322" r:id="rId19"/>
    <p:sldId id="323" r:id="rId20"/>
    <p:sldId id="324" r:id="rId21"/>
    <p:sldId id="335" r:id="rId22"/>
    <p:sldId id="327" r:id="rId23"/>
    <p:sldId id="325" r:id="rId24"/>
    <p:sldId id="328" r:id="rId25"/>
    <p:sldId id="329" r:id="rId26"/>
    <p:sldId id="330" r:id="rId27"/>
  </p:sldIdLst>
  <p:sldSz cx="12192000" cy="6858000"/>
  <p:notesSz cx="68580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64" userDrawn="1">
          <p15:clr>
            <a:srgbClr val="A4A3A4"/>
          </p15:clr>
        </p15:guide>
        <p15:guide id="2" pos="195" userDrawn="1">
          <p15:clr>
            <a:srgbClr val="A4A3A4"/>
          </p15:clr>
        </p15:guide>
        <p15:guide id="3" pos="74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7D"/>
    <a:srgbClr val="0075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52" autoAdjust="0"/>
    <p:restoredTop sz="61256" autoAdjust="0"/>
  </p:normalViewPr>
  <p:slideViewPr>
    <p:cSldViewPr snapToGrid="0">
      <p:cViewPr varScale="1">
        <p:scale>
          <a:sx n="53" d="100"/>
          <a:sy n="53" d="100"/>
        </p:scale>
        <p:origin x="1086" y="36"/>
      </p:cViewPr>
      <p:guideLst>
        <p:guide orient="horz" pos="864"/>
        <p:guide pos="195"/>
        <p:guide pos="7488"/>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2972421" cy="465621"/>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027" y="0"/>
            <a:ext cx="2972421" cy="465621"/>
          </a:xfrm>
          <a:prstGeom prst="rect">
            <a:avLst/>
          </a:prstGeom>
        </p:spPr>
        <p:txBody>
          <a:bodyPr vert="horz" lIns="91440" tIns="45720" rIns="91440" bIns="45720" rtlCol="0"/>
          <a:lstStyle>
            <a:lvl1pPr algn="r">
              <a:defRPr sz="1200"/>
            </a:lvl1pPr>
          </a:lstStyle>
          <a:p>
            <a:fld id="{72DA9387-A006-438A-BB3F-C1214C4F8521}" type="datetimeFigureOut">
              <a:rPr lang="en-CA" smtClean="0"/>
              <a:t>2018-05-10</a:t>
            </a:fld>
            <a:endParaRPr lang="en-CA"/>
          </a:p>
        </p:txBody>
      </p:sp>
      <p:sp>
        <p:nvSpPr>
          <p:cNvPr id="4" name="Footer Placeholder 3"/>
          <p:cNvSpPr>
            <a:spLocks noGrp="1"/>
          </p:cNvSpPr>
          <p:nvPr>
            <p:ph type="ftr" sz="quarter" idx="2"/>
          </p:nvPr>
        </p:nvSpPr>
        <p:spPr>
          <a:xfrm>
            <a:off x="1" y="8830780"/>
            <a:ext cx="2972421" cy="46562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027" y="8830780"/>
            <a:ext cx="2972421" cy="465620"/>
          </a:xfrm>
          <a:prstGeom prst="rect">
            <a:avLst/>
          </a:prstGeom>
        </p:spPr>
        <p:txBody>
          <a:bodyPr vert="horz" lIns="91440" tIns="45720" rIns="91440" bIns="45720" rtlCol="0" anchor="b"/>
          <a:lstStyle>
            <a:lvl1pPr algn="r">
              <a:defRPr sz="1200"/>
            </a:lvl1pPr>
          </a:lstStyle>
          <a:p>
            <a:fld id="{227C313C-D074-4312-8845-3E9F5EE17689}" type="slidenum">
              <a:rPr lang="en-CA" smtClean="0"/>
              <a:t>‹#›</a:t>
            </a:fld>
            <a:endParaRPr lang="en-CA"/>
          </a:p>
        </p:txBody>
      </p:sp>
    </p:spTree>
    <p:extLst>
      <p:ext uri="{BB962C8B-B14F-4D97-AF65-F5344CB8AC3E}">
        <p14:creationId xmlns:p14="http://schemas.microsoft.com/office/powerpoint/2010/main" val="30429312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media/media1.mp3>
</file>

<file path=ppt/media/media2.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593" cy="46482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853" y="1"/>
            <a:ext cx="2971593" cy="464820"/>
          </a:xfrm>
          <a:prstGeom prst="rect">
            <a:avLst/>
          </a:prstGeom>
        </p:spPr>
        <p:txBody>
          <a:bodyPr vert="horz" lIns="91440" tIns="45720" rIns="91440" bIns="45720" rtlCol="0"/>
          <a:lstStyle>
            <a:lvl1pPr algn="r">
              <a:defRPr sz="1200"/>
            </a:lvl1pPr>
          </a:lstStyle>
          <a:p>
            <a:fld id="{5FA34C3F-5A75-493A-AC63-CDC792914767}" type="datetimeFigureOut">
              <a:rPr lang="en-US" smtClean="0"/>
              <a:pPr/>
              <a:t>5/10/2018</a:t>
            </a:fld>
            <a:endParaRPr lang="en-US" dirty="0"/>
          </a:p>
        </p:txBody>
      </p:sp>
      <p:sp>
        <p:nvSpPr>
          <p:cNvPr id="4" name="Slide Image Placeholder 3"/>
          <p:cNvSpPr>
            <a:spLocks noGrp="1" noRot="1" noChangeAspect="1"/>
          </p:cNvSpPr>
          <p:nvPr>
            <p:ph type="sldImg" idx="2"/>
          </p:nvPr>
        </p:nvSpPr>
        <p:spPr>
          <a:xfrm>
            <a:off x="330200" y="696913"/>
            <a:ext cx="6197600" cy="348773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6112" y="4415791"/>
            <a:ext cx="5485778" cy="418338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89"/>
            <a:ext cx="2971593" cy="46482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853" y="8829989"/>
            <a:ext cx="2971593" cy="464820"/>
          </a:xfrm>
          <a:prstGeom prst="rect">
            <a:avLst/>
          </a:prstGeom>
        </p:spPr>
        <p:txBody>
          <a:bodyPr vert="horz" lIns="91440" tIns="45720" rIns="91440" bIns="45720" rtlCol="0" anchor="b"/>
          <a:lstStyle>
            <a:lvl1pPr algn="r">
              <a:defRPr sz="1200"/>
            </a:lvl1pPr>
          </a:lstStyle>
          <a:p>
            <a:fld id="{E12EAA6B-8261-4925-8816-FBB46DD072E1}" type="slidenum">
              <a:rPr lang="en-US" smtClean="0"/>
              <a:pPr/>
              <a:t>‹#›</a:t>
            </a:fld>
            <a:endParaRPr lang="en-US" dirty="0"/>
          </a:p>
        </p:txBody>
      </p:sp>
    </p:spTree>
    <p:extLst>
      <p:ext uri="{BB962C8B-B14F-4D97-AF65-F5344CB8AC3E}">
        <p14:creationId xmlns:p14="http://schemas.microsoft.com/office/powerpoint/2010/main" val="3655113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1</a:t>
            </a:fld>
            <a:endParaRPr lang="en-US" dirty="0"/>
          </a:p>
        </p:txBody>
      </p:sp>
    </p:spTree>
    <p:extLst>
      <p:ext uri="{BB962C8B-B14F-4D97-AF65-F5344CB8AC3E}">
        <p14:creationId xmlns:p14="http://schemas.microsoft.com/office/powerpoint/2010/main" val="457280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10</a:t>
            </a:fld>
            <a:endParaRPr lang="en-US" dirty="0"/>
          </a:p>
        </p:txBody>
      </p:sp>
    </p:spTree>
    <p:extLst>
      <p:ext uri="{BB962C8B-B14F-4D97-AF65-F5344CB8AC3E}">
        <p14:creationId xmlns:p14="http://schemas.microsoft.com/office/powerpoint/2010/main" val="4180754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E12EAA6B-8261-4925-8816-FBB46DD072E1}" type="slidenum">
              <a:rPr lang="en-US" smtClean="0"/>
              <a:pPr/>
              <a:t>11</a:t>
            </a:fld>
            <a:endParaRPr lang="en-US" dirty="0"/>
          </a:p>
        </p:txBody>
      </p:sp>
    </p:spTree>
    <p:extLst>
      <p:ext uri="{BB962C8B-B14F-4D97-AF65-F5344CB8AC3E}">
        <p14:creationId xmlns:p14="http://schemas.microsoft.com/office/powerpoint/2010/main" val="24457693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12</a:t>
            </a:fld>
            <a:endParaRPr lang="en-US" dirty="0"/>
          </a:p>
        </p:txBody>
      </p:sp>
    </p:spTree>
    <p:extLst>
      <p:ext uri="{BB962C8B-B14F-4D97-AF65-F5344CB8AC3E}">
        <p14:creationId xmlns:p14="http://schemas.microsoft.com/office/powerpoint/2010/main" val="28816194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13</a:t>
            </a:fld>
            <a:endParaRPr lang="en-US" dirty="0"/>
          </a:p>
        </p:txBody>
      </p:sp>
    </p:spTree>
    <p:extLst>
      <p:ext uri="{BB962C8B-B14F-4D97-AF65-F5344CB8AC3E}">
        <p14:creationId xmlns:p14="http://schemas.microsoft.com/office/powerpoint/2010/main" val="12807572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smtClean="0"/>
              <a:t>Type of braille used:</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smtClean="0"/>
              <a:t>Unified English Braille uncontracted and contracted, </a:t>
            </a:r>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smtClean="0"/>
              <a:t>Code braille français uniformisé </a:t>
            </a:r>
            <a:r>
              <a:rPr lang="fr-FR" dirty="0" err="1" smtClean="0"/>
              <a:t>uncontracted</a:t>
            </a:r>
            <a:r>
              <a:rPr lang="fr-FR" dirty="0" smtClean="0"/>
              <a:t> and </a:t>
            </a:r>
            <a:r>
              <a:rPr lang="fr-FR" dirty="0" err="1" smtClean="0"/>
              <a:t>contracted</a:t>
            </a:r>
            <a:r>
              <a:rPr lang="fr-FR" dirty="0" smtClean="0"/>
              <a:t>,</a:t>
            </a:r>
            <a:r>
              <a:rPr lang="en-CA" dirty="0" smtClean="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Canadian English Braille </a:t>
            </a:r>
            <a:r>
              <a:rPr lang="en-CA" dirty="0" smtClean="0"/>
              <a:t>uncontracted and contracted</a:t>
            </a:r>
            <a:r>
              <a:rPr lang="en-US" dirty="0" smtClean="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Canadian French Braille </a:t>
            </a:r>
            <a:r>
              <a:rPr lang="en-CA" dirty="0" smtClean="0"/>
              <a:t>uncontracted and contracted.</a:t>
            </a:r>
            <a:endParaRPr lang="fr-FR" dirty="0" smtClean="0"/>
          </a:p>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14</a:t>
            </a:fld>
            <a:endParaRPr lang="en-US" dirty="0"/>
          </a:p>
        </p:txBody>
      </p:sp>
    </p:spTree>
    <p:extLst>
      <p:ext uri="{BB962C8B-B14F-4D97-AF65-F5344CB8AC3E}">
        <p14:creationId xmlns:p14="http://schemas.microsoft.com/office/powerpoint/2010/main" val="15223283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15</a:t>
            </a:fld>
            <a:endParaRPr lang="en-US" dirty="0"/>
          </a:p>
        </p:txBody>
      </p:sp>
    </p:spTree>
    <p:extLst>
      <p:ext uri="{BB962C8B-B14F-4D97-AF65-F5344CB8AC3E}">
        <p14:creationId xmlns:p14="http://schemas.microsoft.com/office/powerpoint/2010/main" val="576933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16</a:t>
            </a:fld>
            <a:endParaRPr lang="en-US" dirty="0"/>
          </a:p>
        </p:txBody>
      </p:sp>
    </p:spTree>
    <p:extLst>
      <p:ext uri="{BB962C8B-B14F-4D97-AF65-F5344CB8AC3E}">
        <p14:creationId xmlns:p14="http://schemas.microsoft.com/office/powerpoint/2010/main" val="38098457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17</a:t>
            </a:fld>
            <a:endParaRPr lang="en-US" dirty="0"/>
          </a:p>
        </p:txBody>
      </p:sp>
    </p:spTree>
    <p:extLst>
      <p:ext uri="{BB962C8B-B14F-4D97-AF65-F5344CB8AC3E}">
        <p14:creationId xmlns:p14="http://schemas.microsoft.com/office/powerpoint/2010/main" val="27711629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CA" sz="1200" dirty="0" smtClean="0"/>
              <a:t>Suffered by many people who struggle to read </a:t>
            </a:r>
          </a:p>
          <a:p>
            <a:pPr lvl="0"/>
            <a:endParaRPr lang="en-CA" dirty="0" smtClean="0"/>
          </a:p>
        </p:txBody>
      </p:sp>
      <p:sp>
        <p:nvSpPr>
          <p:cNvPr id="4" name="Slide Number Placeholder 3"/>
          <p:cNvSpPr>
            <a:spLocks noGrp="1"/>
          </p:cNvSpPr>
          <p:nvPr>
            <p:ph type="sldNum" sz="quarter" idx="10"/>
          </p:nvPr>
        </p:nvSpPr>
        <p:spPr/>
        <p:txBody>
          <a:bodyPr/>
          <a:lstStyle/>
          <a:p>
            <a:fld id="{E12EAA6B-8261-4925-8816-FBB46DD072E1}" type="slidenum">
              <a:rPr lang="en-US" smtClean="0"/>
              <a:pPr/>
              <a:t>18</a:t>
            </a:fld>
            <a:endParaRPr lang="en-US" dirty="0"/>
          </a:p>
        </p:txBody>
      </p:sp>
    </p:spTree>
    <p:extLst>
      <p:ext uri="{BB962C8B-B14F-4D97-AF65-F5344CB8AC3E}">
        <p14:creationId xmlns:p14="http://schemas.microsoft.com/office/powerpoint/2010/main" val="36537665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19</a:t>
            </a:fld>
            <a:endParaRPr lang="en-US" dirty="0"/>
          </a:p>
        </p:txBody>
      </p:sp>
    </p:spTree>
    <p:extLst>
      <p:ext uri="{BB962C8B-B14F-4D97-AF65-F5344CB8AC3E}">
        <p14:creationId xmlns:p14="http://schemas.microsoft.com/office/powerpoint/2010/main" val="1278903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1. Estimating requirements – requirements of the organization and of the position</a:t>
            </a:r>
          </a:p>
          <a:p>
            <a:r>
              <a:rPr lang="en-CA" dirty="0" smtClean="0"/>
              <a:t>2. Recruitment – People applying for the position.</a:t>
            </a:r>
          </a:p>
          <a:p>
            <a:r>
              <a:rPr lang="en-CA" dirty="0" smtClean="0"/>
              <a:t>3. Selection – Testing and interviews</a:t>
            </a:r>
          </a:p>
          <a:p>
            <a:r>
              <a:rPr lang="en-CA" dirty="0" smtClean="0"/>
              <a:t>4. Placement and orientation – Hiring and introduction to the position and organization</a:t>
            </a:r>
          </a:p>
          <a:p>
            <a:r>
              <a:rPr lang="en-CA" dirty="0" smtClean="0"/>
              <a:t>5. Training and development – Imparting the skills and knowledge required for the position</a:t>
            </a:r>
          </a:p>
          <a:p>
            <a:r>
              <a:rPr lang="en-CA" dirty="0" smtClean="0"/>
              <a:t>6. Compensation, promotion, and performance appraisal</a:t>
            </a:r>
          </a:p>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2</a:t>
            </a:fld>
            <a:endParaRPr lang="en-US" dirty="0"/>
          </a:p>
        </p:txBody>
      </p:sp>
    </p:spTree>
    <p:extLst>
      <p:ext uri="{BB962C8B-B14F-4D97-AF65-F5344CB8AC3E}">
        <p14:creationId xmlns:p14="http://schemas.microsoft.com/office/powerpoint/2010/main" val="14262360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smtClean="0"/>
          </a:p>
        </p:txBody>
      </p:sp>
      <p:sp>
        <p:nvSpPr>
          <p:cNvPr id="4" name="Slide Number Placeholder 3"/>
          <p:cNvSpPr>
            <a:spLocks noGrp="1"/>
          </p:cNvSpPr>
          <p:nvPr>
            <p:ph type="sldNum" sz="quarter" idx="10"/>
          </p:nvPr>
        </p:nvSpPr>
        <p:spPr/>
        <p:txBody>
          <a:bodyPr/>
          <a:lstStyle/>
          <a:p>
            <a:fld id="{E12EAA6B-8261-4925-8816-FBB46DD072E1}" type="slidenum">
              <a:rPr lang="en-US" smtClean="0"/>
              <a:pPr/>
              <a:t>20</a:t>
            </a:fld>
            <a:endParaRPr lang="en-US" dirty="0"/>
          </a:p>
        </p:txBody>
      </p:sp>
    </p:spTree>
    <p:extLst>
      <p:ext uri="{BB962C8B-B14F-4D97-AF65-F5344CB8AC3E}">
        <p14:creationId xmlns:p14="http://schemas.microsoft.com/office/powerpoint/2010/main" val="23365904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xfrm>
            <a:off x="409575" y="695325"/>
            <a:ext cx="6178550" cy="3476625"/>
          </a:xfrm>
          <a:ln/>
        </p:spPr>
      </p:sp>
      <p:sp>
        <p:nvSpPr>
          <p:cNvPr id="645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smtClean="0">
              <a:latin typeface="Arial" pitchFamily="34" charset="0"/>
            </a:endParaRPr>
          </a:p>
        </p:txBody>
      </p:sp>
      <p:sp>
        <p:nvSpPr>
          <p:cNvPr id="645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kumimoji="1" sz="1200">
                <a:solidFill>
                  <a:schemeClr val="tx1"/>
                </a:solidFill>
                <a:latin typeface="Arial" pitchFamily="34" charset="0"/>
                <a:ea typeface="Arial Unicode MS" pitchFamily="34" charset="-128"/>
                <a:cs typeface="Arial Unicode MS" pitchFamily="34" charset="-128"/>
              </a:defRPr>
            </a:lvl1pPr>
            <a:lvl2pPr marL="755283" indent="-290493" eaLnBrk="0" hangingPunct="0">
              <a:spcBef>
                <a:spcPct val="30000"/>
              </a:spcBef>
              <a:defRPr kumimoji="1" sz="1200">
                <a:solidFill>
                  <a:schemeClr val="tx1"/>
                </a:solidFill>
                <a:latin typeface="Arial" pitchFamily="34" charset="0"/>
                <a:ea typeface="Arial Unicode MS" pitchFamily="34" charset="-128"/>
                <a:cs typeface="Arial Unicode MS" pitchFamily="34" charset="-128"/>
              </a:defRPr>
            </a:lvl2pPr>
            <a:lvl3pPr marL="1161974" indent="-232395" eaLnBrk="0" hangingPunct="0">
              <a:spcBef>
                <a:spcPct val="30000"/>
              </a:spcBef>
              <a:defRPr kumimoji="1" sz="1200">
                <a:solidFill>
                  <a:schemeClr val="tx1"/>
                </a:solidFill>
                <a:latin typeface="Arial" pitchFamily="34" charset="0"/>
                <a:ea typeface="Arial Unicode MS" pitchFamily="34" charset="-128"/>
                <a:cs typeface="Arial Unicode MS" pitchFamily="34" charset="-128"/>
              </a:defRPr>
            </a:lvl3pPr>
            <a:lvl4pPr marL="1626763" indent="-232395" eaLnBrk="0" hangingPunct="0">
              <a:spcBef>
                <a:spcPct val="30000"/>
              </a:spcBef>
              <a:defRPr kumimoji="1" sz="1200">
                <a:solidFill>
                  <a:schemeClr val="tx1"/>
                </a:solidFill>
                <a:latin typeface="Arial" pitchFamily="34" charset="0"/>
                <a:ea typeface="Arial Unicode MS" pitchFamily="34" charset="-128"/>
                <a:cs typeface="Arial Unicode MS" pitchFamily="34" charset="-128"/>
              </a:defRPr>
            </a:lvl4pPr>
            <a:lvl5pPr marL="2091553" indent="-232395" eaLnBrk="0" hangingPunct="0">
              <a:spcBef>
                <a:spcPct val="30000"/>
              </a:spcBef>
              <a:defRPr kumimoji="1" sz="1200">
                <a:solidFill>
                  <a:schemeClr val="tx1"/>
                </a:solidFill>
                <a:latin typeface="Arial" pitchFamily="34" charset="0"/>
                <a:ea typeface="Arial Unicode MS" pitchFamily="34" charset="-128"/>
                <a:cs typeface="Arial Unicode MS" pitchFamily="34" charset="-128"/>
              </a:defRPr>
            </a:lvl5pPr>
            <a:lvl6pPr marL="2556342" indent="-232395" eaLnBrk="0" fontAlgn="base" hangingPunct="0">
              <a:spcBef>
                <a:spcPct val="30000"/>
              </a:spcBef>
              <a:spcAft>
                <a:spcPct val="0"/>
              </a:spcAft>
              <a:defRPr kumimoji="1" sz="1200">
                <a:solidFill>
                  <a:schemeClr val="tx1"/>
                </a:solidFill>
                <a:latin typeface="Arial" pitchFamily="34" charset="0"/>
                <a:ea typeface="Arial Unicode MS" pitchFamily="34" charset="-128"/>
                <a:cs typeface="Arial Unicode MS" pitchFamily="34" charset="-128"/>
              </a:defRPr>
            </a:lvl6pPr>
            <a:lvl7pPr marL="3021132" indent="-232395" eaLnBrk="0" fontAlgn="base" hangingPunct="0">
              <a:spcBef>
                <a:spcPct val="30000"/>
              </a:spcBef>
              <a:spcAft>
                <a:spcPct val="0"/>
              </a:spcAft>
              <a:defRPr kumimoji="1" sz="1200">
                <a:solidFill>
                  <a:schemeClr val="tx1"/>
                </a:solidFill>
                <a:latin typeface="Arial" pitchFamily="34" charset="0"/>
                <a:ea typeface="Arial Unicode MS" pitchFamily="34" charset="-128"/>
                <a:cs typeface="Arial Unicode MS" pitchFamily="34" charset="-128"/>
              </a:defRPr>
            </a:lvl7pPr>
            <a:lvl8pPr marL="3485921" indent="-232395" eaLnBrk="0" fontAlgn="base" hangingPunct="0">
              <a:spcBef>
                <a:spcPct val="30000"/>
              </a:spcBef>
              <a:spcAft>
                <a:spcPct val="0"/>
              </a:spcAft>
              <a:defRPr kumimoji="1" sz="1200">
                <a:solidFill>
                  <a:schemeClr val="tx1"/>
                </a:solidFill>
                <a:latin typeface="Arial" pitchFamily="34" charset="0"/>
                <a:ea typeface="Arial Unicode MS" pitchFamily="34" charset="-128"/>
                <a:cs typeface="Arial Unicode MS" pitchFamily="34" charset="-128"/>
              </a:defRPr>
            </a:lvl8pPr>
            <a:lvl9pPr marL="3950711" indent="-232395" eaLnBrk="0" fontAlgn="base" hangingPunct="0">
              <a:spcBef>
                <a:spcPct val="30000"/>
              </a:spcBef>
              <a:spcAft>
                <a:spcPct val="0"/>
              </a:spcAft>
              <a:defRPr kumimoji="1" sz="1200">
                <a:solidFill>
                  <a:schemeClr val="tx1"/>
                </a:solidFill>
                <a:latin typeface="Arial" pitchFamily="34" charset="0"/>
                <a:ea typeface="Arial Unicode MS" pitchFamily="34" charset="-128"/>
                <a:cs typeface="Arial Unicode MS" pitchFamily="34" charset="-128"/>
              </a:defRPr>
            </a:lvl9pPr>
          </a:lstStyle>
          <a:p>
            <a:pPr eaLnBrk="1" hangingPunct="1">
              <a:spcBef>
                <a:spcPct val="0"/>
              </a:spcBef>
            </a:pPr>
            <a:fld id="{B6088211-6374-4DE5-AFBA-E3BB9E68CA17}" type="slidenum">
              <a:rPr lang="en-US" altLang="en-US" smtClean="0"/>
              <a:pPr eaLnBrk="1" hangingPunct="1">
                <a:spcBef>
                  <a:spcPct val="0"/>
                </a:spcBef>
              </a:pPr>
              <a:t>21</a:t>
            </a:fld>
            <a:endParaRPr lang="en-US" altLang="en-US" dirty="0" smtClean="0"/>
          </a:p>
        </p:txBody>
      </p:sp>
    </p:spTree>
    <p:extLst>
      <p:ext uri="{BB962C8B-B14F-4D97-AF65-F5344CB8AC3E}">
        <p14:creationId xmlns:p14="http://schemas.microsoft.com/office/powerpoint/2010/main" val="40220157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Solutions should be done on a case-by-case</a:t>
            </a:r>
            <a:r>
              <a:rPr lang="en-US" baseline="0" dirty="0" smtClean="0"/>
              <a:t> basis</a:t>
            </a:r>
          </a:p>
          <a:p>
            <a:pPr lvl="0"/>
            <a:r>
              <a:rPr lang="en-CA" dirty="0" smtClean="0"/>
              <a:t>Ensure that the testing facility is accessible to assistive devices and mobility aids.</a:t>
            </a:r>
          </a:p>
          <a:p>
            <a:pPr lvl="0"/>
            <a:r>
              <a:rPr lang="en-CA" dirty="0" smtClean="0"/>
              <a:t>Allow the test-taker to use their assistive technology for the assessment process.</a:t>
            </a:r>
          </a:p>
          <a:p>
            <a:pPr lvl="0"/>
            <a:r>
              <a:rPr lang="en-CA" dirty="0" smtClean="0"/>
              <a:t>Tailor the testing material to the technology (e.g. provide an electronic test booklet and response document if the test-taker is able to make use of them).</a:t>
            </a:r>
          </a:p>
          <a:p>
            <a:pPr lvl="0"/>
            <a:r>
              <a:rPr lang="en-CA" dirty="0" smtClean="0"/>
              <a:t>Record the responses for the test-taker.  These responses will need to be verified with the test-taker at the end of the testing session.</a:t>
            </a:r>
          </a:p>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22</a:t>
            </a:fld>
            <a:endParaRPr lang="en-US" dirty="0"/>
          </a:p>
        </p:txBody>
      </p:sp>
    </p:spTree>
    <p:extLst>
      <p:ext uri="{BB962C8B-B14F-4D97-AF65-F5344CB8AC3E}">
        <p14:creationId xmlns:p14="http://schemas.microsoft.com/office/powerpoint/2010/main" val="6391478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23</a:t>
            </a:fld>
            <a:endParaRPr lang="en-US" dirty="0"/>
          </a:p>
        </p:txBody>
      </p:sp>
    </p:spTree>
    <p:extLst>
      <p:ext uri="{BB962C8B-B14F-4D97-AF65-F5344CB8AC3E}">
        <p14:creationId xmlns:p14="http://schemas.microsoft.com/office/powerpoint/2010/main" val="31522071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E12EAA6B-8261-4925-8816-FBB46DD072E1}" type="slidenum">
              <a:rPr lang="en-US" smtClean="0"/>
              <a:pPr/>
              <a:t>24</a:t>
            </a:fld>
            <a:endParaRPr lang="en-US" dirty="0"/>
          </a:p>
        </p:txBody>
      </p:sp>
    </p:spTree>
    <p:extLst>
      <p:ext uri="{BB962C8B-B14F-4D97-AF65-F5344CB8AC3E}">
        <p14:creationId xmlns:p14="http://schemas.microsoft.com/office/powerpoint/2010/main" val="41819586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25</a:t>
            </a:fld>
            <a:endParaRPr lang="en-US" dirty="0"/>
          </a:p>
        </p:txBody>
      </p:sp>
    </p:spTree>
    <p:extLst>
      <p:ext uri="{BB962C8B-B14F-4D97-AF65-F5344CB8AC3E}">
        <p14:creationId xmlns:p14="http://schemas.microsoft.com/office/powerpoint/2010/main" val="25485156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26</a:t>
            </a:fld>
            <a:endParaRPr lang="en-US" dirty="0"/>
          </a:p>
        </p:txBody>
      </p:sp>
    </p:spTree>
    <p:extLst>
      <p:ext uri="{BB962C8B-B14F-4D97-AF65-F5344CB8AC3E}">
        <p14:creationId xmlns:p14="http://schemas.microsoft.com/office/powerpoint/2010/main" val="36724657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3</a:t>
            </a:fld>
            <a:endParaRPr lang="en-US" dirty="0"/>
          </a:p>
        </p:txBody>
      </p:sp>
    </p:spTree>
    <p:extLst>
      <p:ext uri="{BB962C8B-B14F-4D97-AF65-F5344CB8AC3E}">
        <p14:creationId xmlns:p14="http://schemas.microsoft.com/office/powerpoint/2010/main" val="3767421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E12EAA6B-8261-4925-8816-FBB46DD072E1}" type="slidenum">
              <a:rPr lang="en-US" smtClean="0"/>
              <a:pPr/>
              <a:t>4</a:t>
            </a:fld>
            <a:endParaRPr lang="en-US" dirty="0"/>
          </a:p>
        </p:txBody>
      </p:sp>
    </p:spTree>
    <p:extLst>
      <p:ext uri="{BB962C8B-B14F-4D97-AF65-F5344CB8AC3E}">
        <p14:creationId xmlns:p14="http://schemas.microsoft.com/office/powerpoint/2010/main" val="3164226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E12EAA6B-8261-4925-8816-FBB46DD072E1}" type="slidenum">
              <a:rPr lang="en-US" smtClean="0"/>
              <a:pPr/>
              <a:t>5</a:t>
            </a:fld>
            <a:endParaRPr lang="en-US" dirty="0"/>
          </a:p>
        </p:txBody>
      </p:sp>
    </p:spTree>
    <p:extLst>
      <p:ext uri="{BB962C8B-B14F-4D97-AF65-F5344CB8AC3E}">
        <p14:creationId xmlns:p14="http://schemas.microsoft.com/office/powerpoint/2010/main" val="3941031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E12EAA6B-8261-4925-8816-FBB46DD072E1}" type="slidenum">
              <a:rPr lang="en-US" smtClean="0"/>
              <a:pPr/>
              <a:t>6</a:t>
            </a:fld>
            <a:endParaRPr lang="en-US" dirty="0"/>
          </a:p>
        </p:txBody>
      </p:sp>
    </p:spTree>
    <p:extLst>
      <p:ext uri="{BB962C8B-B14F-4D97-AF65-F5344CB8AC3E}">
        <p14:creationId xmlns:p14="http://schemas.microsoft.com/office/powerpoint/2010/main" val="316418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E12EAA6B-8261-4925-8816-FBB46DD072E1}" type="slidenum">
              <a:rPr lang="en-US" smtClean="0"/>
              <a:pPr/>
              <a:t>7</a:t>
            </a:fld>
            <a:endParaRPr lang="en-US" dirty="0"/>
          </a:p>
        </p:txBody>
      </p:sp>
    </p:spTree>
    <p:extLst>
      <p:ext uri="{BB962C8B-B14F-4D97-AF65-F5344CB8AC3E}">
        <p14:creationId xmlns:p14="http://schemas.microsoft.com/office/powerpoint/2010/main" val="1359904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8</a:t>
            </a:fld>
            <a:endParaRPr lang="en-US" dirty="0"/>
          </a:p>
        </p:txBody>
      </p:sp>
    </p:spTree>
    <p:extLst>
      <p:ext uri="{BB962C8B-B14F-4D97-AF65-F5344CB8AC3E}">
        <p14:creationId xmlns:p14="http://schemas.microsoft.com/office/powerpoint/2010/main" val="1954401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12EAA6B-8261-4925-8816-FBB46DD072E1}" type="slidenum">
              <a:rPr lang="en-US" smtClean="0"/>
              <a:pPr/>
              <a:t>9</a:t>
            </a:fld>
            <a:endParaRPr lang="en-US" dirty="0"/>
          </a:p>
        </p:txBody>
      </p:sp>
    </p:spTree>
    <p:extLst>
      <p:ext uri="{BB962C8B-B14F-4D97-AF65-F5344CB8AC3E}">
        <p14:creationId xmlns:p14="http://schemas.microsoft.com/office/powerpoint/2010/main" val="42238469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12192000" cy="1104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pic>
        <p:nvPicPr>
          <p:cNvPr id="4" name="Picture 2" descr="C:\Users\fourniergr\Desktop\SSC PPT\To Work On\Balck Image.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118" y="1590"/>
            <a:ext cx="12189884" cy="68564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309032" y="1362075"/>
            <a:ext cx="11578167" cy="2057400"/>
          </a:xfrm>
        </p:spPr>
        <p:txBody>
          <a:bodyPr lIns="0" tIns="0" rIns="0" bIns="0" anchor="ctr">
            <a:normAutofit/>
          </a:bodyPr>
          <a:lstStyle>
            <a:lvl1pPr>
              <a:lnSpc>
                <a:spcPct val="100000"/>
              </a:lnSpc>
              <a:defRPr sz="3600">
                <a:solidFill>
                  <a:schemeClr val="accent1">
                    <a:lumMod val="40000"/>
                    <a:lumOff val="60000"/>
                  </a:schemeClr>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309032" y="3514724"/>
            <a:ext cx="11578167" cy="2057400"/>
          </a:xfrm>
        </p:spPr>
        <p:txBody>
          <a:bodyPr>
            <a:normAutofit/>
          </a:bodyPr>
          <a:lstStyle>
            <a:lvl1pPr marL="0" indent="0" algn="l">
              <a:buNone/>
              <a:defRPr sz="36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9036" y="209551"/>
            <a:ext cx="11578165" cy="771527"/>
          </a:xfrm>
        </p:spPr>
        <p:txBody>
          <a:bodyPr lIns="0" tIns="0" rIns="0" bIns="0"/>
          <a:lstStyle/>
          <a:p>
            <a:r>
              <a:rPr lang="en-US" dirty="0" smtClean="0"/>
              <a:t>Click to edit Master title style</a:t>
            </a:r>
            <a:endParaRPr lang="en-US" dirty="0"/>
          </a:p>
        </p:txBody>
      </p:sp>
      <p:sp>
        <p:nvSpPr>
          <p:cNvPr id="3" name="Content Placeholder 2"/>
          <p:cNvSpPr>
            <a:spLocks noGrp="1"/>
          </p:cNvSpPr>
          <p:nvPr>
            <p:ph idx="1"/>
          </p:nvPr>
        </p:nvSpPr>
        <p:spPr>
          <a:xfrm>
            <a:off x="309036" y="1228726"/>
            <a:ext cx="11578165" cy="48974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BA6D512-FA6A-43AF-9A0E-8931985766F8}"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48733" y="1228726"/>
            <a:ext cx="5545667" cy="48974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6197600" y="1228726"/>
            <a:ext cx="5537200" cy="48974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8BA6D512-FA6A-43AF-9A0E-8931985766F8}"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48733" y="1220788"/>
            <a:ext cx="5547784"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48733" y="1866900"/>
            <a:ext cx="5547784" cy="4259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6193369" y="1220788"/>
            <a:ext cx="55414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6193369" y="1866900"/>
            <a:ext cx="5541433" cy="4259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fld id="{8BA6D512-FA6A-43AF-9A0E-8931985766F8}"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5" name="Slide Number Placeholder 4"/>
          <p:cNvSpPr>
            <a:spLocks noGrp="1"/>
          </p:cNvSpPr>
          <p:nvPr>
            <p:ph type="sldNum" sz="quarter" idx="12"/>
          </p:nvPr>
        </p:nvSpPr>
        <p:spPr/>
        <p:txBody>
          <a:bodyPr/>
          <a:lstStyle/>
          <a:p>
            <a:fld id="{8BA6D512-FA6A-43AF-9A0E-8931985766F8}"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8BA6D512-FA6A-43AF-9A0E-8931985766F8}" type="slidenum">
              <a:rPr lang="en-US" smtClean="0"/>
              <a:pPr/>
              <a:t>‹#›</a:t>
            </a:fld>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p:cNvPicPr>
            <a:picLocks noChangeAspect="1" noChangeArrowheads="1"/>
          </p:cNvPicPr>
          <p:nvPr userDrawn="1"/>
        </p:nvPicPr>
        <p:blipFill>
          <a:blip r:embed="rId8">
            <a:extLst>
              <a:ext uri="{28A0092B-C50C-407E-A947-70E740481C1C}">
                <a14:useLocalDpi xmlns:a14="http://schemas.microsoft.com/office/drawing/2010/main" val="0"/>
              </a:ext>
            </a:extLst>
          </a:blip>
          <a:stretch>
            <a:fillRect/>
          </a:stretch>
        </p:blipFill>
        <p:spPr bwMode="auto">
          <a:xfrm>
            <a:off x="0" y="0"/>
            <a:ext cx="12190992" cy="6631900"/>
          </a:xfrm>
          <a:prstGeom prst="rect">
            <a:avLst/>
          </a:prstGeom>
          <a:ln>
            <a:noFill/>
          </a:ln>
          <a:effectLst>
            <a:outerShdw blurRad="292100" dist="139700" dir="2700000" algn="tl" rotWithShape="0">
              <a:srgbClr val="333333">
                <a:alpha val="65000"/>
              </a:srgbClr>
            </a:outerShdw>
          </a:effectLst>
        </p:spPr>
      </p:pic>
      <p:sp>
        <p:nvSpPr>
          <p:cNvPr id="2" name="Title Placeholder 1"/>
          <p:cNvSpPr>
            <a:spLocks noGrp="1"/>
          </p:cNvSpPr>
          <p:nvPr>
            <p:ph type="title"/>
          </p:nvPr>
        </p:nvSpPr>
        <p:spPr>
          <a:xfrm>
            <a:off x="309035" y="209551"/>
            <a:ext cx="11578167" cy="771527"/>
          </a:xfrm>
          <a:prstGeom prst="rect">
            <a:avLst/>
          </a:prstGeom>
        </p:spPr>
        <p:txBody>
          <a:bodyPr vert="horz" lIns="0" tIns="0" rIns="0" bIns="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309035" y="1228726"/>
            <a:ext cx="11578167" cy="4897438"/>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11550651" y="6286258"/>
            <a:ext cx="317500" cy="238368"/>
          </a:xfrm>
          <a:prstGeom prst="rect">
            <a:avLst/>
          </a:prstGeom>
        </p:spPr>
        <p:txBody>
          <a:bodyPr vert="horz" lIns="0" tIns="0" rIns="0" bIns="0" rtlCol="0" anchor="ctr"/>
          <a:lstStyle>
            <a:lvl1pPr algn="ctr">
              <a:defRPr sz="1200">
                <a:solidFill>
                  <a:schemeClr val="tx2">
                    <a:lumMod val="75000"/>
                  </a:schemeClr>
                </a:solidFill>
              </a:defRPr>
            </a:lvl1pPr>
          </a:lstStyle>
          <a:p>
            <a:fld id="{8BA6D512-FA6A-43AF-9A0E-8931985766F8}" type="slidenum">
              <a:rPr lang="en-US" smtClean="0"/>
              <a:pPr/>
              <a:t>‹#›</a:t>
            </a:fld>
            <a:endParaRPr lang="en-US" dirty="0"/>
          </a:p>
        </p:txBody>
      </p:sp>
    </p:spTree>
  </p:cSld>
  <p:clrMap bg1="dk1" tx1="lt1" bg2="dk2" tx2="lt2" accent1="accent1" accent2="accent2" accent3="accent3" accent4="accent4" accent5="accent5" accent6="accent6" hlink="hlink" folHlink="folHlink"/>
  <p:sldLayoutIdLst>
    <p:sldLayoutId id="2147483721" r:id="rId1"/>
    <p:sldLayoutId id="2147483722" r:id="rId2"/>
    <p:sldLayoutId id="2147483724" r:id="rId3"/>
    <p:sldLayoutId id="2147483725" r:id="rId4"/>
    <p:sldLayoutId id="2147483726" r:id="rId5"/>
    <p:sldLayoutId id="2147483727" r:id="rId6"/>
  </p:sldLayoutIdLst>
  <p:timing>
    <p:tnLst>
      <p:par>
        <p:cTn id="1" dur="indefinite" restart="never" nodeType="tmRoot"/>
      </p:par>
    </p:tnLst>
  </p:timing>
  <p:hf hdr="0" ftr="0" dt="0"/>
  <p:txStyles>
    <p:titleStyle>
      <a:lvl1pPr algn="l" defTabSz="914400" rtl="0" eaLnBrk="1" latinLnBrk="0" hangingPunct="1">
        <a:lnSpc>
          <a:spcPts val="3200"/>
        </a:lnSpc>
        <a:spcBef>
          <a:spcPct val="0"/>
        </a:spcBef>
        <a:buNone/>
        <a:defRPr sz="3600" b="1" kern="1200">
          <a:solidFill>
            <a:schemeClr val="tx1"/>
          </a:solidFill>
          <a:latin typeface="Arial" pitchFamily="34" charset="0"/>
          <a:ea typeface="+mj-ea"/>
          <a:cs typeface="Arial" pitchFamily="34" charset="0"/>
        </a:defRPr>
      </a:lvl1pPr>
    </p:titleStyle>
    <p:bodyStyle>
      <a:lvl1pPr marL="228600" indent="-228600" algn="l" defTabSz="914400" rtl="0" eaLnBrk="1" latinLnBrk="0" hangingPunct="1">
        <a:spcBef>
          <a:spcPct val="20000"/>
        </a:spcBef>
        <a:buClr>
          <a:srgbClr val="44697D"/>
        </a:buClr>
        <a:buFont typeface="Arial" pitchFamily="34" charset="0"/>
        <a:buChar char="•"/>
        <a:defRPr sz="3200" kern="1200">
          <a:solidFill>
            <a:schemeClr val="tx1"/>
          </a:solidFill>
          <a:latin typeface="Arial" pitchFamily="34" charset="0"/>
          <a:ea typeface="+mn-ea"/>
          <a:cs typeface="Arial" pitchFamily="34" charset="0"/>
        </a:defRPr>
      </a:lvl1pPr>
      <a:lvl2pPr marL="457200" indent="-228600" algn="l" defTabSz="914400" rtl="0" eaLnBrk="1" latinLnBrk="0" hangingPunct="1">
        <a:spcBef>
          <a:spcPct val="20000"/>
        </a:spcBef>
        <a:buClr>
          <a:srgbClr val="44697D"/>
        </a:buClr>
        <a:buSzPct val="80000"/>
        <a:buFont typeface="Wingdings" pitchFamily="2" charset="2"/>
        <a:buChar char="§"/>
        <a:defRPr sz="2800" kern="1200">
          <a:solidFill>
            <a:schemeClr val="tx1"/>
          </a:solidFill>
          <a:latin typeface="Arial" pitchFamily="34" charset="0"/>
          <a:ea typeface="+mn-ea"/>
          <a:cs typeface="Arial" pitchFamily="34" charset="0"/>
        </a:defRPr>
      </a:lvl2pPr>
      <a:lvl3pPr marL="685800" indent="-228600" algn="l" defTabSz="914400" rtl="0" eaLnBrk="1" latinLnBrk="0" hangingPunct="1">
        <a:spcBef>
          <a:spcPct val="20000"/>
        </a:spcBef>
        <a:buClr>
          <a:srgbClr val="44697D"/>
        </a:buClr>
        <a:buSzPct val="80000"/>
        <a:buFont typeface="Arial" pitchFamily="34" charset="0"/>
        <a:buChar char="♦"/>
        <a:defRPr sz="2400" kern="1200">
          <a:solidFill>
            <a:schemeClr val="tx1"/>
          </a:solidFill>
          <a:latin typeface="Arial" pitchFamily="34" charset="0"/>
          <a:ea typeface="+mn-ea"/>
          <a:cs typeface="Arial" pitchFamily="34" charset="0"/>
        </a:defRPr>
      </a:lvl3pPr>
      <a:lvl4pPr marL="914400" indent="-228600" algn="l" defTabSz="914400" rtl="0" eaLnBrk="1" latinLnBrk="0" hangingPunct="1">
        <a:spcBef>
          <a:spcPct val="20000"/>
        </a:spcBef>
        <a:buClr>
          <a:srgbClr val="44697D"/>
        </a:buClr>
        <a:buFont typeface="Arial" pitchFamily="34" charset="0"/>
        <a:buChar char="–"/>
        <a:defRPr sz="2000" kern="1200">
          <a:solidFill>
            <a:schemeClr val="tx1"/>
          </a:solidFill>
          <a:latin typeface="Arial" pitchFamily="34" charset="0"/>
          <a:ea typeface="+mn-ea"/>
          <a:cs typeface="Arial" pitchFamily="34" charset="0"/>
        </a:defRPr>
      </a:lvl4pPr>
      <a:lvl5pPr marL="1143000" indent="-228600" algn="l" defTabSz="914400" rtl="0" eaLnBrk="1" latinLnBrk="0" hangingPunct="1">
        <a:spcBef>
          <a:spcPct val="20000"/>
        </a:spcBef>
        <a:buClr>
          <a:srgbClr val="44697D"/>
        </a:buClr>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video" Target="../media/media2.wmv"/><Relationship Id="rId1" Type="http://schemas.microsoft.com/office/2007/relationships/media" Target="../media/media2.wm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support.office.com/en-us/article/make-your-word-documents-accessible-d9bf3683-87ac-47ea-b91a-78dcacb3c66d?omkt=en-CA&amp;ui=en-US&amp;rs=en-CA&amp;ad=CA" TargetMode="External"/><Relationship Id="rId7" Type="http://schemas.openxmlformats.org/officeDocument/2006/relationships/hyperlink" Target="mailto:Aaact-aatia@ssc-spc.gc.ca"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hyperlink" Target="http://service.ssc-spc.gc.ca/en/contact/partclisupport/aaact" TargetMode="External"/><Relationship Id="rId5" Type="http://schemas.openxmlformats.org/officeDocument/2006/relationships/hyperlink" Target="mailto:cfp.ae-aa.psc@cfp-psc.gc.ca" TargetMode="External"/><Relationship Id="rId4" Type="http://schemas.openxmlformats.org/officeDocument/2006/relationships/hyperlink" Target="https://www.canada.ca/en/public-service-commission/services/assessment-accommodation-page.html"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altLang="en-US" dirty="0"/>
              <a:t>The Accessibility, </a:t>
            </a:r>
            <a:r>
              <a:rPr lang="en-US" altLang="en-US" dirty="0" smtClean="0"/>
              <a:t>Accommodation </a:t>
            </a:r>
            <a:r>
              <a:rPr lang="en-US" altLang="en-US" dirty="0"/>
              <a:t>and Adaptive Computer Technology Program</a:t>
            </a:r>
            <a:endParaRPr lang="en-US" dirty="0"/>
          </a:p>
        </p:txBody>
      </p:sp>
      <p:sp>
        <p:nvSpPr>
          <p:cNvPr id="4" name="Subtitle 3"/>
          <p:cNvSpPr>
            <a:spLocks noGrp="1"/>
          </p:cNvSpPr>
          <p:nvPr>
            <p:ph type="subTitle" idx="1"/>
          </p:nvPr>
        </p:nvSpPr>
        <p:spPr/>
        <p:txBody>
          <a:bodyPr/>
          <a:lstStyle/>
          <a:p>
            <a:r>
              <a:rPr lang="en-CA" dirty="0"/>
              <a:t>Accommodation in the Assessment </a:t>
            </a:r>
            <a:r>
              <a:rPr lang="en-CA" dirty="0" smtClean="0"/>
              <a:t>Process</a:t>
            </a:r>
            <a:endParaRPr lang="en-CA" dirty="0"/>
          </a:p>
        </p:txBody>
      </p:sp>
      <p:sp>
        <p:nvSpPr>
          <p:cNvPr id="5" name="Rectangle 10"/>
          <p:cNvSpPr txBox="1">
            <a:spLocks noChangeArrowheads="1"/>
          </p:cNvSpPr>
          <p:nvPr/>
        </p:nvSpPr>
        <p:spPr>
          <a:xfrm>
            <a:off x="8358187" y="5273524"/>
            <a:ext cx="3529012" cy="983888"/>
          </a:xfrm>
          <a:prstGeom prst="rect">
            <a:avLst/>
          </a:prstGeom>
          <a:noFill/>
        </p:spPr>
        <p:txBody>
          <a:bodyPr vert="horz" lIns="0" tIns="0" rIns="0" bIns="0" rtlCol="0">
            <a:normAutofit/>
          </a:bodyPr>
          <a:lstStyle>
            <a:lvl1pPr marL="228600" indent="-228600" algn="l" defTabSz="914400" rtl="0" eaLnBrk="1" latinLnBrk="0" hangingPunct="1">
              <a:spcBef>
                <a:spcPct val="20000"/>
              </a:spcBef>
              <a:buClr>
                <a:srgbClr val="44697D"/>
              </a:buClr>
              <a:buFont typeface="Arial" pitchFamily="34" charset="0"/>
              <a:buChar char="•"/>
              <a:defRPr sz="2800" kern="1200">
                <a:solidFill>
                  <a:schemeClr val="tx1"/>
                </a:solidFill>
                <a:latin typeface="Arial" pitchFamily="34" charset="0"/>
                <a:ea typeface="+mn-ea"/>
                <a:cs typeface="Arial" pitchFamily="34" charset="0"/>
              </a:defRPr>
            </a:lvl1pPr>
            <a:lvl2pPr marL="457200" indent="-228600" algn="l" defTabSz="914400" rtl="0" eaLnBrk="1" latinLnBrk="0" hangingPunct="1">
              <a:spcBef>
                <a:spcPct val="20000"/>
              </a:spcBef>
              <a:buClr>
                <a:srgbClr val="44697D"/>
              </a:buClr>
              <a:buSzPct val="80000"/>
              <a:buFont typeface="Wingdings" pitchFamily="2" charset="2"/>
              <a:buChar char="§"/>
              <a:defRPr sz="2400" kern="1200">
                <a:solidFill>
                  <a:schemeClr val="tx1"/>
                </a:solidFill>
                <a:latin typeface="Arial" pitchFamily="34" charset="0"/>
                <a:ea typeface="+mn-ea"/>
                <a:cs typeface="Arial" pitchFamily="34" charset="0"/>
              </a:defRPr>
            </a:lvl2pPr>
            <a:lvl3pPr marL="685800" indent="-228600" algn="l" defTabSz="914400" rtl="0" eaLnBrk="1" latinLnBrk="0" hangingPunct="1">
              <a:spcBef>
                <a:spcPct val="20000"/>
              </a:spcBef>
              <a:buClr>
                <a:srgbClr val="44697D"/>
              </a:buClr>
              <a:buSzPct val="80000"/>
              <a:buFont typeface="Arial" pitchFamily="34" charset="0"/>
              <a:buChar char="♦"/>
              <a:defRPr sz="2000" kern="1200">
                <a:solidFill>
                  <a:schemeClr val="tx1"/>
                </a:solidFill>
                <a:latin typeface="Arial" pitchFamily="34" charset="0"/>
                <a:ea typeface="+mn-ea"/>
                <a:cs typeface="Arial" pitchFamily="34" charset="0"/>
              </a:defRPr>
            </a:lvl3pPr>
            <a:lvl4pPr marL="914400" indent="-228600" algn="l" defTabSz="914400" rtl="0" eaLnBrk="1" latinLnBrk="0" hangingPunct="1">
              <a:spcBef>
                <a:spcPct val="20000"/>
              </a:spcBef>
              <a:buClr>
                <a:srgbClr val="44697D"/>
              </a:buClr>
              <a:buFont typeface="Arial" pitchFamily="34" charset="0"/>
              <a:buChar char="–"/>
              <a:defRPr sz="1800" kern="1200">
                <a:solidFill>
                  <a:schemeClr val="tx1"/>
                </a:solidFill>
                <a:latin typeface="Arial" pitchFamily="34" charset="0"/>
                <a:ea typeface="+mn-ea"/>
                <a:cs typeface="Arial" pitchFamily="34" charset="0"/>
              </a:defRPr>
            </a:lvl4pPr>
            <a:lvl5pPr marL="1143000" indent="-228600" algn="l" defTabSz="914400" rtl="0" eaLnBrk="1" latinLnBrk="0" hangingPunct="1">
              <a:spcBef>
                <a:spcPct val="20000"/>
              </a:spcBef>
              <a:buClr>
                <a:srgbClr val="44697D"/>
              </a:buClr>
              <a:buFont typeface="Arial" pitchFamily="34" charset="0"/>
              <a:buChar char="»"/>
              <a:defRPr sz="1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en-US" altLang="zh-TW" sz="1800" b="1" dirty="0" smtClean="0"/>
              <a:t>Info session</a:t>
            </a:r>
            <a:endParaRPr lang="en-US" altLang="zh-TW" sz="1800" b="1" dirty="0"/>
          </a:p>
          <a:p>
            <a:pPr marL="0" indent="0" algn="r">
              <a:buNone/>
            </a:pPr>
            <a:r>
              <a:rPr lang="en-US" altLang="zh-TW" sz="1800" b="1" dirty="0"/>
              <a:t>AAACT Program</a:t>
            </a:r>
          </a:p>
          <a:p>
            <a:pPr marL="0" indent="0" algn="r">
              <a:buNone/>
            </a:pPr>
            <a:r>
              <a:rPr lang="en-US" altLang="zh-TW" sz="1800" b="1" dirty="0" smtClean="0"/>
              <a:t>2017</a:t>
            </a:r>
            <a:endParaRPr lang="en-US" altLang="zh-TW" sz="1800"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Moderate Vision </a:t>
            </a:r>
            <a:r>
              <a:rPr lang="en-CA" dirty="0" smtClean="0"/>
              <a:t>Impairment</a:t>
            </a:r>
            <a:endParaRPr lang="en-CA" dirty="0"/>
          </a:p>
        </p:txBody>
      </p:sp>
      <p:sp>
        <p:nvSpPr>
          <p:cNvPr id="3" name="Content Placeholder 2"/>
          <p:cNvSpPr>
            <a:spLocks noGrp="1"/>
          </p:cNvSpPr>
          <p:nvPr>
            <p:ph idx="1"/>
          </p:nvPr>
        </p:nvSpPr>
        <p:spPr/>
        <p:txBody>
          <a:bodyPr>
            <a:normAutofit/>
          </a:bodyPr>
          <a:lstStyle/>
          <a:p>
            <a:pPr marL="0" indent="0">
              <a:buNone/>
            </a:pPr>
            <a:r>
              <a:rPr lang="en-CA" b="1" dirty="0" smtClean="0"/>
              <a:t>Issues:</a:t>
            </a:r>
            <a:endParaRPr lang="en-CA" dirty="0"/>
          </a:p>
          <a:p>
            <a:pPr lvl="0"/>
            <a:r>
              <a:rPr lang="en-CA" sz="3000" dirty="0"/>
              <a:t>Font </a:t>
            </a:r>
            <a:r>
              <a:rPr lang="en-CA" sz="3000" dirty="0" smtClean="0"/>
              <a:t>size</a:t>
            </a:r>
            <a:endParaRPr lang="en-CA" sz="3000" dirty="0"/>
          </a:p>
          <a:p>
            <a:pPr lvl="0"/>
            <a:r>
              <a:rPr lang="en-CA" sz="3000" dirty="0"/>
              <a:t>Font </a:t>
            </a:r>
            <a:r>
              <a:rPr lang="en-CA" sz="3000" dirty="0" smtClean="0"/>
              <a:t>type</a:t>
            </a:r>
            <a:endParaRPr lang="en-CA" sz="3000" dirty="0"/>
          </a:p>
          <a:p>
            <a:pPr lvl="0"/>
            <a:r>
              <a:rPr lang="en-CA" sz="3000" dirty="0" smtClean="0"/>
              <a:t>Increased </a:t>
            </a:r>
            <a:r>
              <a:rPr lang="en-CA" sz="3000" dirty="0"/>
              <a:t>font size may force text associated with a question to be split between pages.</a:t>
            </a:r>
          </a:p>
          <a:p>
            <a:pPr lvl="2"/>
            <a:r>
              <a:rPr lang="en-CA" sz="3000" dirty="0"/>
              <a:t>This may increase the need to flip between pages to access the relevant test material.</a:t>
            </a:r>
          </a:p>
          <a:p>
            <a:pPr lvl="2"/>
            <a:r>
              <a:rPr lang="en-CA" sz="3000" dirty="0"/>
              <a:t>This </a:t>
            </a:r>
            <a:r>
              <a:rPr lang="en-CA" sz="3000" dirty="0" smtClean="0"/>
              <a:t>may </a:t>
            </a:r>
            <a:r>
              <a:rPr lang="en-CA" sz="3000" dirty="0"/>
              <a:t>increase the cognitive load on a test taker as they </a:t>
            </a:r>
            <a:r>
              <a:rPr lang="en-CA" sz="3000" dirty="0" smtClean="0"/>
              <a:t>retain </a:t>
            </a:r>
            <a:r>
              <a:rPr lang="en-CA" sz="3000" dirty="0"/>
              <a:t>information on one page, </a:t>
            </a:r>
            <a:r>
              <a:rPr lang="en-CA" sz="3000" dirty="0" smtClean="0"/>
              <a:t>needed </a:t>
            </a:r>
            <a:r>
              <a:rPr lang="en-CA" sz="3000" dirty="0"/>
              <a:t>for another page.</a:t>
            </a:r>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10</a:t>
            </a:fld>
            <a:endParaRPr lang="en-US" dirty="0"/>
          </a:p>
        </p:txBody>
      </p:sp>
    </p:spTree>
    <p:extLst>
      <p:ext uri="{BB962C8B-B14F-4D97-AF65-F5344CB8AC3E}">
        <p14:creationId xmlns:p14="http://schemas.microsoft.com/office/powerpoint/2010/main" val="6992492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Moderate Vision Impairment</a:t>
            </a:r>
          </a:p>
        </p:txBody>
      </p:sp>
      <p:sp>
        <p:nvSpPr>
          <p:cNvPr id="3" name="Content Placeholder 2"/>
          <p:cNvSpPr>
            <a:spLocks noGrp="1"/>
          </p:cNvSpPr>
          <p:nvPr>
            <p:ph idx="1"/>
          </p:nvPr>
        </p:nvSpPr>
        <p:spPr/>
        <p:txBody>
          <a:bodyPr/>
          <a:lstStyle/>
          <a:p>
            <a:pPr marL="0" indent="0">
              <a:buNone/>
            </a:pPr>
            <a:r>
              <a:rPr lang="en-US" dirty="0" smtClean="0"/>
              <a:t>Example large print</a:t>
            </a:r>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11</a:t>
            </a:fld>
            <a:endParaRPr lang="en-US" dirty="0"/>
          </a:p>
        </p:txBody>
      </p:sp>
    </p:spTree>
    <p:extLst>
      <p:ext uri="{BB962C8B-B14F-4D97-AF65-F5344CB8AC3E}">
        <p14:creationId xmlns:p14="http://schemas.microsoft.com/office/powerpoint/2010/main" val="28885416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Moderate Vision Impairment</a:t>
            </a:r>
          </a:p>
        </p:txBody>
      </p:sp>
      <p:sp>
        <p:nvSpPr>
          <p:cNvPr id="3" name="Content Placeholder 2"/>
          <p:cNvSpPr>
            <a:spLocks noGrp="1"/>
          </p:cNvSpPr>
          <p:nvPr>
            <p:ph idx="1"/>
          </p:nvPr>
        </p:nvSpPr>
        <p:spPr/>
        <p:txBody>
          <a:bodyPr>
            <a:normAutofit lnSpcReduction="10000"/>
          </a:bodyPr>
          <a:lstStyle/>
          <a:p>
            <a:pPr marL="0" indent="0">
              <a:buNone/>
            </a:pPr>
            <a:r>
              <a:rPr lang="en-CA" sz="2800" b="1" dirty="0"/>
              <a:t>Solution:</a:t>
            </a:r>
            <a:r>
              <a:rPr lang="en-CA" sz="2800" dirty="0"/>
              <a:t> </a:t>
            </a:r>
          </a:p>
          <a:p>
            <a:pPr lvl="0"/>
            <a:r>
              <a:rPr lang="en-CA" sz="2800" dirty="0"/>
              <a:t>Use </a:t>
            </a:r>
            <a:r>
              <a:rPr lang="en-CA" sz="2800" dirty="0" smtClean="0"/>
              <a:t>larger </a:t>
            </a:r>
            <a:r>
              <a:rPr lang="en-CA" sz="2800" dirty="0"/>
              <a:t>fonts or </a:t>
            </a:r>
            <a:r>
              <a:rPr lang="en-CA" sz="2800" dirty="0" smtClean="0"/>
              <a:t>change the </a:t>
            </a:r>
            <a:r>
              <a:rPr lang="en-CA" sz="2800" dirty="0"/>
              <a:t>types of fonts used.</a:t>
            </a:r>
          </a:p>
          <a:p>
            <a:pPr lvl="2">
              <a:spcAft>
                <a:spcPts val="2400"/>
              </a:spcAft>
            </a:pPr>
            <a:r>
              <a:rPr lang="en-CA" sz="2800" dirty="0"/>
              <a:t>For </a:t>
            </a:r>
            <a:r>
              <a:rPr lang="en-CA" sz="2800" dirty="0" smtClean="0"/>
              <a:t>some, </a:t>
            </a:r>
            <a:r>
              <a:rPr lang="en-CA" sz="2800" dirty="0"/>
              <a:t>these changes will </a:t>
            </a:r>
            <a:r>
              <a:rPr lang="en-CA" sz="2800" dirty="0" smtClean="0"/>
              <a:t>be all the accommodations necessary</a:t>
            </a:r>
            <a:r>
              <a:rPr lang="en-CA" sz="2800" dirty="0"/>
              <a:t>. </a:t>
            </a:r>
          </a:p>
          <a:p>
            <a:pPr lvl="0"/>
            <a:r>
              <a:rPr lang="en-CA" sz="2800" dirty="0" smtClean="0"/>
              <a:t>Longer/more </a:t>
            </a:r>
            <a:r>
              <a:rPr lang="en-CA" sz="2800" dirty="0"/>
              <a:t>complex </a:t>
            </a:r>
            <a:r>
              <a:rPr lang="en-CA" sz="2800" dirty="0" smtClean="0"/>
              <a:t>questions: </a:t>
            </a:r>
          </a:p>
          <a:p>
            <a:pPr lvl="1"/>
            <a:r>
              <a:rPr lang="en-CA" dirty="0" smtClean="0"/>
              <a:t>Repeat </a:t>
            </a:r>
            <a:r>
              <a:rPr lang="en-CA" dirty="0"/>
              <a:t>text so that relevant test material appears on the same page </a:t>
            </a:r>
            <a:r>
              <a:rPr lang="en-CA" dirty="0" smtClean="0"/>
              <a:t>as questions.  </a:t>
            </a:r>
          </a:p>
          <a:p>
            <a:pPr lvl="1"/>
            <a:r>
              <a:rPr lang="en-CA" dirty="0" smtClean="0"/>
              <a:t>If </a:t>
            </a:r>
            <a:r>
              <a:rPr lang="en-CA" dirty="0"/>
              <a:t>a question </a:t>
            </a:r>
            <a:r>
              <a:rPr lang="en-CA" dirty="0" smtClean="0"/>
              <a:t>refers to </a:t>
            </a:r>
            <a:r>
              <a:rPr lang="en-CA" dirty="0"/>
              <a:t>a specific paragraph of text, repeat that portion of text with the test question.  </a:t>
            </a:r>
            <a:endParaRPr lang="en-CA" dirty="0" smtClean="0"/>
          </a:p>
          <a:p>
            <a:pPr lvl="1"/>
            <a:r>
              <a:rPr lang="en-CA" dirty="0" smtClean="0"/>
              <a:t>This may </a:t>
            </a:r>
            <a:r>
              <a:rPr lang="en-CA" dirty="0"/>
              <a:t>decrease the cognitive load required to remember text while trying to answer the question.</a:t>
            </a:r>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12</a:t>
            </a:fld>
            <a:endParaRPr lang="en-US" dirty="0"/>
          </a:p>
        </p:txBody>
      </p:sp>
    </p:spTree>
    <p:extLst>
      <p:ext uri="{BB962C8B-B14F-4D97-AF65-F5344CB8AC3E}">
        <p14:creationId xmlns:p14="http://schemas.microsoft.com/office/powerpoint/2010/main" val="39467579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Moderate Vision Impairment</a:t>
            </a:r>
          </a:p>
        </p:txBody>
      </p:sp>
      <p:sp>
        <p:nvSpPr>
          <p:cNvPr id="3" name="Content Placeholder 2"/>
          <p:cNvSpPr>
            <a:spLocks noGrp="1"/>
          </p:cNvSpPr>
          <p:nvPr>
            <p:ph idx="1"/>
          </p:nvPr>
        </p:nvSpPr>
        <p:spPr/>
        <p:txBody>
          <a:bodyPr>
            <a:normAutofit/>
          </a:bodyPr>
          <a:lstStyle/>
          <a:p>
            <a:pPr marL="0" indent="0">
              <a:buNone/>
            </a:pPr>
            <a:r>
              <a:rPr lang="en-CA" dirty="0" smtClean="0"/>
              <a:t>Example of repeated text</a:t>
            </a:r>
            <a:endParaRPr lang="en-CA" sz="3000" dirty="0"/>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13</a:t>
            </a:fld>
            <a:endParaRPr lang="en-US" dirty="0"/>
          </a:p>
        </p:txBody>
      </p:sp>
    </p:spTree>
    <p:extLst>
      <p:ext uri="{BB962C8B-B14F-4D97-AF65-F5344CB8AC3E}">
        <p14:creationId xmlns:p14="http://schemas.microsoft.com/office/powerpoint/2010/main" val="4533489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Severe Vision </a:t>
            </a:r>
            <a:r>
              <a:rPr lang="en-CA" dirty="0"/>
              <a:t>Impairment</a:t>
            </a:r>
          </a:p>
        </p:txBody>
      </p:sp>
      <p:sp>
        <p:nvSpPr>
          <p:cNvPr id="3" name="Content Placeholder 2"/>
          <p:cNvSpPr>
            <a:spLocks noGrp="1"/>
          </p:cNvSpPr>
          <p:nvPr>
            <p:ph idx="1"/>
          </p:nvPr>
        </p:nvSpPr>
        <p:spPr/>
        <p:txBody>
          <a:bodyPr>
            <a:normAutofit lnSpcReduction="10000"/>
          </a:bodyPr>
          <a:lstStyle/>
          <a:p>
            <a:pPr>
              <a:spcAft>
                <a:spcPts val="2400"/>
              </a:spcAft>
            </a:pPr>
            <a:r>
              <a:rPr lang="en-CA" dirty="0"/>
              <a:t>Individuals requiring written material to be presented either in braille format and/or electronic format that is accessible with screen reader technology.</a:t>
            </a:r>
          </a:p>
          <a:p>
            <a:pPr marL="0" indent="0">
              <a:buNone/>
            </a:pPr>
            <a:r>
              <a:rPr lang="en-CA" dirty="0"/>
              <a:t> </a:t>
            </a:r>
            <a:r>
              <a:rPr lang="en-CA" sz="3500" b="1" dirty="0" smtClean="0"/>
              <a:t>Issue</a:t>
            </a:r>
            <a:endParaRPr lang="en-CA" sz="3500" dirty="0"/>
          </a:p>
          <a:p>
            <a:pPr lvl="0"/>
            <a:r>
              <a:rPr lang="en-CA" dirty="0" smtClean="0"/>
              <a:t>Individuals </a:t>
            </a:r>
            <a:r>
              <a:rPr lang="en-CA" dirty="0"/>
              <a:t>will have different expertise with different versions of braille.</a:t>
            </a:r>
          </a:p>
          <a:p>
            <a:pPr lvl="0"/>
            <a:r>
              <a:rPr lang="en-CA" dirty="0"/>
              <a:t>Increased cognitive load – </a:t>
            </a:r>
            <a:r>
              <a:rPr lang="en-CA" dirty="0" smtClean="0"/>
              <a:t>navigation </a:t>
            </a:r>
            <a:r>
              <a:rPr lang="en-CA" dirty="0"/>
              <a:t>through a document using a screen reader can be difficult and time consuming, depending on the layout of the document. </a:t>
            </a:r>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14</a:t>
            </a:fld>
            <a:endParaRPr lang="en-US" dirty="0"/>
          </a:p>
        </p:txBody>
      </p:sp>
    </p:spTree>
    <p:extLst>
      <p:ext uri="{BB962C8B-B14F-4D97-AF65-F5344CB8AC3E}">
        <p14:creationId xmlns:p14="http://schemas.microsoft.com/office/powerpoint/2010/main" val="418746429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Severe Vision Impairment</a:t>
            </a:r>
          </a:p>
        </p:txBody>
      </p:sp>
      <p:sp>
        <p:nvSpPr>
          <p:cNvPr id="3" name="Content Placeholder 2"/>
          <p:cNvSpPr>
            <a:spLocks noGrp="1"/>
          </p:cNvSpPr>
          <p:nvPr>
            <p:ph idx="1"/>
          </p:nvPr>
        </p:nvSpPr>
        <p:spPr/>
        <p:txBody>
          <a:bodyPr>
            <a:normAutofit fontScale="47500" lnSpcReduction="20000"/>
          </a:bodyPr>
          <a:lstStyle/>
          <a:p>
            <a:pPr marL="0" indent="0">
              <a:buNone/>
            </a:pPr>
            <a:r>
              <a:rPr lang="en-CA" sz="5900" b="1" dirty="0"/>
              <a:t>Solution</a:t>
            </a:r>
            <a:endParaRPr lang="en-CA" sz="5900" dirty="0"/>
          </a:p>
          <a:p>
            <a:pPr lvl="0"/>
            <a:r>
              <a:rPr lang="en-CA" sz="5900" dirty="0"/>
              <a:t>Consult with the test taker to determine the type of braille they are proficient with.  Produce testing material in that format.  </a:t>
            </a:r>
          </a:p>
          <a:p>
            <a:pPr lvl="0"/>
            <a:r>
              <a:rPr lang="en-CA" sz="5900" dirty="0"/>
              <a:t>Repeat text – Like large print, </a:t>
            </a:r>
            <a:r>
              <a:rPr lang="en-CA" sz="5900" dirty="0" smtClean="0"/>
              <a:t>repeat </a:t>
            </a:r>
            <a:r>
              <a:rPr lang="en-CA" sz="5900" dirty="0"/>
              <a:t>text </a:t>
            </a:r>
            <a:r>
              <a:rPr lang="en-CA" sz="5900" dirty="0" smtClean="0"/>
              <a:t> to decrease </a:t>
            </a:r>
            <a:r>
              <a:rPr lang="en-CA" sz="5900" dirty="0"/>
              <a:t>the cognitive load required to remember text needed to answer a question.</a:t>
            </a:r>
          </a:p>
          <a:p>
            <a:pPr marL="0" lvl="0" indent="0">
              <a:buNone/>
            </a:pPr>
            <a:endParaRPr lang="en-CA" sz="5900" dirty="0" smtClean="0"/>
          </a:p>
          <a:p>
            <a:pPr marL="0" lvl="0" indent="0">
              <a:buNone/>
            </a:pPr>
            <a:r>
              <a:rPr lang="en-CA" sz="5900" dirty="0" smtClean="0"/>
              <a:t>For </a:t>
            </a:r>
            <a:r>
              <a:rPr lang="en-CA" sz="5900" dirty="0"/>
              <a:t>electronic formats:</a:t>
            </a:r>
          </a:p>
          <a:p>
            <a:pPr lvl="0"/>
            <a:r>
              <a:rPr lang="en-CA" sz="5900" dirty="0" smtClean="0"/>
              <a:t>Including </a:t>
            </a:r>
            <a:r>
              <a:rPr lang="en-CA" sz="5900" dirty="0"/>
              <a:t>repeating text in the question itself.  </a:t>
            </a:r>
            <a:endParaRPr lang="en-CA" sz="5900" dirty="0" smtClean="0"/>
          </a:p>
          <a:p>
            <a:pPr lvl="1"/>
            <a:r>
              <a:rPr lang="en-CA" sz="5500" dirty="0" smtClean="0"/>
              <a:t>Questions </a:t>
            </a:r>
            <a:r>
              <a:rPr lang="en-CA" sz="5500" dirty="0"/>
              <a:t>involving a blank </a:t>
            </a:r>
            <a:r>
              <a:rPr lang="en-CA" sz="5500" dirty="0" smtClean="0"/>
              <a:t>space have a large cognitive load moving </a:t>
            </a:r>
            <a:r>
              <a:rPr lang="en-CA" sz="5500" dirty="0"/>
              <a:t>from the blank space in the text to the response options in the </a:t>
            </a:r>
            <a:r>
              <a:rPr lang="en-CA" sz="5500" dirty="0" smtClean="0"/>
              <a:t>question.</a:t>
            </a:r>
          </a:p>
          <a:p>
            <a:pPr lvl="0"/>
            <a:r>
              <a:rPr lang="en-CA" sz="5900" dirty="0" smtClean="0"/>
              <a:t>Repeat </a:t>
            </a:r>
            <a:r>
              <a:rPr lang="en-CA" sz="5900" dirty="0"/>
              <a:t>the sentence with the specific response option inserted in the blank space will eliminate the cognitive load</a:t>
            </a:r>
            <a:r>
              <a:rPr lang="en-CA" sz="5900" dirty="0" smtClean="0"/>
              <a:t>.</a:t>
            </a:r>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15</a:t>
            </a:fld>
            <a:endParaRPr lang="en-US" dirty="0"/>
          </a:p>
        </p:txBody>
      </p:sp>
    </p:spTree>
    <p:extLst>
      <p:ext uri="{BB962C8B-B14F-4D97-AF65-F5344CB8AC3E}">
        <p14:creationId xmlns:p14="http://schemas.microsoft.com/office/powerpoint/2010/main" val="39486208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Severe Vision Impairment</a:t>
            </a:r>
          </a:p>
        </p:txBody>
      </p:sp>
      <p:sp>
        <p:nvSpPr>
          <p:cNvPr id="3" name="Content Placeholder 2"/>
          <p:cNvSpPr>
            <a:spLocks noGrp="1"/>
          </p:cNvSpPr>
          <p:nvPr>
            <p:ph idx="1"/>
          </p:nvPr>
        </p:nvSpPr>
        <p:spPr/>
        <p:txBody>
          <a:bodyPr/>
          <a:lstStyle/>
          <a:p>
            <a:r>
              <a:rPr lang="en-CA" dirty="0"/>
              <a:t>3. Choose the word from the group of words that best completes Blank A</a:t>
            </a:r>
          </a:p>
          <a:p>
            <a:pPr marL="971550" lvl="2" indent="-514350">
              <a:buFont typeface="+mj-lt"/>
              <a:buAutoNum type="arabicPeriod"/>
            </a:pPr>
            <a:r>
              <a:rPr lang="en-CA" sz="3200" dirty="0"/>
              <a:t>sleep</a:t>
            </a:r>
          </a:p>
          <a:p>
            <a:pPr marL="971550" lvl="2" indent="-514350">
              <a:buFont typeface="+mj-lt"/>
              <a:buAutoNum type="arabicPeriod"/>
            </a:pPr>
            <a:r>
              <a:rPr lang="en-CA" sz="3200" dirty="0"/>
              <a:t>nature</a:t>
            </a:r>
          </a:p>
          <a:p>
            <a:pPr marL="971550" lvl="2" indent="-514350">
              <a:buFont typeface="+mj-lt"/>
              <a:buAutoNum type="arabicPeriod"/>
            </a:pPr>
            <a:r>
              <a:rPr lang="en-CA" sz="3200" dirty="0"/>
              <a:t>Texas</a:t>
            </a:r>
          </a:p>
          <a:p>
            <a:pPr marL="971550" lvl="2" indent="-514350">
              <a:buFont typeface="+mj-lt"/>
              <a:buAutoNum type="arabicPeriod"/>
            </a:pPr>
            <a:r>
              <a:rPr lang="en-CA" sz="3200" dirty="0"/>
              <a:t>bliss</a:t>
            </a:r>
          </a:p>
          <a:p>
            <a:pPr marL="0" indent="0">
              <a:buNone/>
            </a:pPr>
            <a:endParaRPr lang="en-US" dirty="0" smtClean="0"/>
          </a:p>
          <a:p>
            <a:pPr marL="0" indent="0">
              <a:buNone/>
            </a:pPr>
            <a:r>
              <a:rPr lang="en-US" dirty="0" smtClean="0"/>
              <a:t>Example audio file</a:t>
            </a:r>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16</a:t>
            </a:fld>
            <a:endParaRPr lang="en-US" dirty="0"/>
          </a:p>
        </p:txBody>
      </p:sp>
      <p:pic>
        <p:nvPicPr>
          <p:cNvPr id="5" name="Example Question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34358" y="5139563"/>
            <a:ext cx="1041146" cy="609600"/>
          </a:xfrm>
          <a:prstGeom prst="rect">
            <a:avLst/>
          </a:prstGeom>
        </p:spPr>
      </p:pic>
    </p:spTree>
    <p:extLst>
      <p:ext uri="{BB962C8B-B14F-4D97-AF65-F5344CB8AC3E}">
        <p14:creationId xmlns:p14="http://schemas.microsoft.com/office/powerpoint/2010/main" val="21359098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74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Math A</a:t>
            </a:r>
            <a:r>
              <a:rPr lang="en-CA" dirty="0" smtClean="0"/>
              <a:t>nxiety</a:t>
            </a:r>
            <a:endParaRPr lang="en-CA" dirty="0"/>
          </a:p>
        </p:txBody>
      </p:sp>
      <p:sp>
        <p:nvSpPr>
          <p:cNvPr id="3" name="Content Placeholder 2"/>
          <p:cNvSpPr>
            <a:spLocks noGrp="1"/>
          </p:cNvSpPr>
          <p:nvPr>
            <p:ph idx="1"/>
          </p:nvPr>
        </p:nvSpPr>
        <p:spPr/>
        <p:txBody>
          <a:bodyPr>
            <a:normAutofit lnSpcReduction="10000"/>
          </a:bodyPr>
          <a:lstStyle/>
          <a:p>
            <a:pPr marL="0" indent="0">
              <a:buNone/>
            </a:pPr>
            <a:r>
              <a:rPr lang="en-CA" b="1" dirty="0"/>
              <a:t>Issue</a:t>
            </a:r>
            <a:endParaRPr lang="en-CA" dirty="0"/>
          </a:p>
          <a:p>
            <a:pPr lvl="0"/>
            <a:r>
              <a:rPr lang="en-CA" sz="3000" dirty="0"/>
              <a:t>Individuals with math anxiety may not be able to answer mathematical questions during a testing session.</a:t>
            </a:r>
          </a:p>
          <a:p>
            <a:pPr marL="0" indent="0">
              <a:buNone/>
            </a:pPr>
            <a:endParaRPr lang="en-CA" dirty="0"/>
          </a:p>
          <a:p>
            <a:pPr marL="0" indent="0">
              <a:buNone/>
            </a:pPr>
            <a:r>
              <a:rPr lang="en-CA" b="1" dirty="0"/>
              <a:t>Solution</a:t>
            </a:r>
            <a:endParaRPr lang="en-CA" dirty="0"/>
          </a:p>
          <a:p>
            <a:pPr lvl="0"/>
            <a:r>
              <a:rPr lang="en-CA" sz="3000" dirty="0"/>
              <a:t>Removal of mathematical items to eliminate the chances of mathematical anxiety.</a:t>
            </a:r>
          </a:p>
          <a:p>
            <a:pPr lvl="0"/>
            <a:r>
              <a:rPr lang="en-CA" sz="3000" b="1" dirty="0"/>
              <a:t>Note</a:t>
            </a:r>
            <a:r>
              <a:rPr lang="en-CA" sz="3000" dirty="0"/>
              <a:t>:  </a:t>
            </a:r>
            <a:r>
              <a:rPr lang="en-CA" sz="3000" dirty="0" smtClean="0"/>
              <a:t>only </a:t>
            </a:r>
            <a:r>
              <a:rPr lang="en-CA" sz="3000" dirty="0"/>
              <a:t>possible if the </a:t>
            </a:r>
            <a:r>
              <a:rPr lang="en-CA" sz="3000" u="sng" dirty="0"/>
              <a:t>psychometric properties</a:t>
            </a:r>
            <a:r>
              <a:rPr lang="en-CA" sz="3000" dirty="0"/>
              <a:t> of the test are </a:t>
            </a:r>
            <a:r>
              <a:rPr lang="en-CA" sz="3000" dirty="0" smtClean="0"/>
              <a:t>maintained (</a:t>
            </a:r>
            <a:r>
              <a:rPr lang="en-CA" sz="3000" dirty="0"/>
              <a:t>e.g., math </a:t>
            </a:r>
            <a:r>
              <a:rPr lang="en-CA" sz="3000" dirty="0" smtClean="0"/>
              <a:t>tests - it </a:t>
            </a:r>
            <a:r>
              <a:rPr lang="en-CA" sz="3000" dirty="0"/>
              <a:t>may not be possible to remove test </a:t>
            </a:r>
            <a:r>
              <a:rPr lang="en-CA" sz="3000" dirty="0" smtClean="0"/>
              <a:t>items).</a:t>
            </a:r>
            <a:endParaRPr lang="en-CA" sz="3000" dirty="0"/>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17</a:t>
            </a:fld>
            <a:endParaRPr lang="en-US" dirty="0"/>
          </a:p>
        </p:txBody>
      </p:sp>
    </p:spTree>
    <p:extLst>
      <p:ext uri="{BB962C8B-B14F-4D97-AF65-F5344CB8AC3E}">
        <p14:creationId xmlns:p14="http://schemas.microsoft.com/office/powerpoint/2010/main" val="5616466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Visual </a:t>
            </a:r>
            <a:r>
              <a:rPr lang="en-CA" dirty="0" smtClean="0"/>
              <a:t>Stress</a:t>
            </a:r>
            <a:endParaRPr lang="en-CA" dirty="0"/>
          </a:p>
        </p:txBody>
      </p:sp>
      <p:sp>
        <p:nvSpPr>
          <p:cNvPr id="3" name="Content Placeholder 2"/>
          <p:cNvSpPr>
            <a:spLocks noGrp="1"/>
          </p:cNvSpPr>
          <p:nvPr>
            <p:ph idx="1"/>
          </p:nvPr>
        </p:nvSpPr>
        <p:spPr/>
        <p:txBody>
          <a:bodyPr>
            <a:normAutofit fontScale="70000" lnSpcReduction="20000"/>
          </a:bodyPr>
          <a:lstStyle/>
          <a:p>
            <a:pPr marL="0" indent="0">
              <a:buNone/>
            </a:pPr>
            <a:r>
              <a:rPr lang="en-CA" sz="4100" b="1" dirty="0"/>
              <a:t>Issue</a:t>
            </a:r>
            <a:endParaRPr lang="en-CA" sz="4100" dirty="0"/>
          </a:p>
          <a:p>
            <a:pPr lvl="0"/>
            <a:r>
              <a:rPr lang="en-CA" sz="3900" dirty="0"/>
              <a:t>Visual discomfort and perceptual distortions in printed </a:t>
            </a:r>
            <a:r>
              <a:rPr lang="en-CA" sz="3900" dirty="0" smtClean="0"/>
              <a:t>text.</a:t>
            </a:r>
          </a:p>
          <a:p>
            <a:pPr lvl="0"/>
            <a:r>
              <a:rPr lang="en-CA" sz="3900" dirty="0" smtClean="0"/>
              <a:t>This </a:t>
            </a:r>
            <a:r>
              <a:rPr lang="en-CA" sz="3900" dirty="0"/>
              <a:t>directly impacts access to written test material.</a:t>
            </a:r>
          </a:p>
          <a:p>
            <a:pPr marL="0" indent="0">
              <a:buNone/>
            </a:pPr>
            <a:endParaRPr lang="en-CA" dirty="0"/>
          </a:p>
          <a:p>
            <a:pPr marL="0" indent="0">
              <a:buNone/>
            </a:pPr>
            <a:r>
              <a:rPr lang="en-CA" sz="4100" b="1" dirty="0"/>
              <a:t>Solution</a:t>
            </a:r>
            <a:endParaRPr lang="en-CA" sz="4100" dirty="0"/>
          </a:p>
          <a:p>
            <a:pPr marL="0" indent="0">
              <a:buNone/>
            </a:pPr>
            <a:r>
              <a:rPr lang="en-CA" sz="3900" dirty="0" smtClean="0"/>
              <a:t>Accommodations are </a:t>
            </a:r>
            <a:r>
              <a:rPr lang="en-CA" sz="3900" dirty="0"/>
              <a:t>more </a:t>
            </a:r>
            <a:r>
              <a:rPr lang="en-CA" sz="3900" dirty="0" smtClean="0"/>
              <a:t>complicated - more </a:t>
            </a:r>
            <a:r>
              <a:rPr lang="en-CA" sz="3900" dirty="0"/>
              <a:t>than one solution is required to provide a full accommodation.  These include:</a:t>
            </a:r>
          </a:p>
          <a:p>
            <a:pPr lvl="0"/>
            <a:r>
              <a:rPr lang="en-CA" sz="3900" dirty="0"/>
              <a:t>Coloured </a:t>
            </a:r>
            <a:r>
              <a:rPr lang="en-CA" sz="3900" dirty="0" smtClean="0"/>
              <a:t>paper</a:t>
            </a:r>
            <a:endParaRPr lang="en-CA" sz="3900" dirty="0"/>
          </a:p>
          <a:p>
            <a:pPr lvl="0"/>
            <a:r>
              <a:rPr lang="en-CA" sz="3900" dirty="0"/>
              <a:t>Coloured </a:t>
            </a:r>
            <a:r>
              <a:rPr lang="en-CA" sz="3900" dirty="0" smtClean="0"/>
              <a:t>Light</a:t>
            </a:r>
            <a:endParaRPr lang="en-CA" sz="3900" dirty="0"/>
          </a:p>
          <a:p>
            <a:pPr lvl="0"/>
            <a:r>
              <a:rPr lang="en-CA" sz="3900" dirty="0"/>
              <a:t>No patterns – removal or minimization of all patterns in the testing environment</a:t>
            </a:r>
            <a:r>
              <a:rPr lang="en-CA" sz="3900" dirty="0" smtClean="0"/>
              <a:t>. E.g. Vertical or horizontal blinds, patterns in the carpet .</a:t>
            </a:r>
            <a:endParaRPr lang="en-CA" sz="3900"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18</a:t>
            </a:fld>
            <a:endParaRPr lang="en-US" dirty="0"/>
          </a:p>
        </p:txBody>
      </p:sp>
    </p:spTree>
    <p:extLst>
      <p:ext uri="{BB962C8B-B14F-4D97-AF65-F5344CB8AC3E}">
        <p14:creationId xmlns:p14="http://schemas.microsoft.com/office/powerpoint/2010/main" val="121680974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Light </a:t>
            </a:r>
            <a:r>
              <a:rPr lang="en-CA" dirty="0" smtClean="0"/>
              <a:t>sensitivity</a:t>
            </a:r>
            <a:endParaRPr lang="en-CA" dirty="0"/>
          </a:p>
        </p:txBody>
      </p:sp>
      <p:sp>
        <p:nvSpPr>
          <p:cNvPr id="3" name="Content Placeholder 2"/>
          <p:cNvSpPr>
            <a:spLocks noGrp="1"/>
          </p:cNvSpPr>
          <p:nvPr>
            <p:ph idx="1"/>
          </p:nvPr>
        </p:nvSpPr>
        <p:spPr/>
        <p:txBody>
          <a:bodyPr>
            <a:normAutofit fontScale="92500" lnSpcReduction="10000"/>
          </a:bodyPr>
          <a:lstStyle/>
          <a:p>
            <a:pPr marL="0" indent="0">
              <a:buNone/>
            </a:pPr>
            <a:r>
              <a:rPr lang="en-CA" b="1" dirty="0"/>
              <a:t>Issue</a:t>
            </a:r>
            <a:endParaRPr lang="en-CA" dirty="0"/>
          </a:p>
          <a:p>
            <a:pPr lvl="0"/>
            <a:r>
              <a:rPr lang="en-CA" dirty="0"/>
              <a:t>Candidates </a:t>
            </a:r>
            <a:r>
              <a:rPr lang="en-CA" dirty="0" smtClean="0"/>
              <a:t>are </a:t>
            </a:r>
            <a:r>
              <a:rPr lang="en-CA" dirty="0"/>
              <a:t>sensitive to the </a:t>
            </a:r>
            <a:r>
              <a:rPr lang="en-CA" dirty="0" smtClean="0"/>
              <a:t>amount/type of </a:t>
            </a:r>
            <a:r>
              <a:rPr lang="en-CA" dirty="0"/>
              <a:t>light they require to see properly (e.g., some need additional lighting while others need less light).</a:t>
            </a:r>
          </a:p>
          <a:p>
            <a:pPr marL="0" indent="0">
              <a:buNone/>
            </a:pPr>
            <a:endParaRPr lang="en-CA" dirty="0"/>
          </a:p>
          <a:p>
            <a:pPr marL="0" indent="0">
              <a:buNone/>
            </a:pPr>
            <a:r>
              <a:rPr lang="en-CA" b="1" dirty="0"/>
              <a:t>Solution:</a:t>
            </a:r>
            <a:endParaRPr lang="en-CA" dirty="0"/>
          </a:p>
          <a:p>
            <a:pPr lvl="0"/>
            <a:r>
              <a:rPr lang="en-CA" dirty="0"/>
              <a:t>Require testing locations that meet the </a:t>
            </a:r>
            <a:r>
              <a:rPr lang="en-CA" dirty="0" smtClean="0"/>
              <a:t>candidate’s needs.</a:t>
            </a:r>
          </a:p>
          <a:p>
            <a:pPr lvl="0"/>
            <a:r>
              <a:rPr lang="en-CA" dirty="0" smtClean="0"/>
              <a:t>This may include a testing </a:t>
            </a:r>
            <a:r>
              <a:rPr lang="en-CA" dirty="0"/>
              <a:t>room with natural light </a:t>
            </a:r>
            <a:r>
              <a:rPr lang="en-CA" dirty="0" smtClean="0"/>
              <a:t>or, </a:t>
            </a:r>
          </a:p>
          <a:p>
            <a:pPr lvl="0"/>
            <a:r>
              <a:rPr lang="en-CA" dirty="0" smtClean="0"/>
              <a:t>A </a:t>
            </a:r>
            <a:r>
              <a:rPr lang="en-CA" dirty="0"/>
              <a:t>room with </a:t>
            </a:r>
            <a:r>
              <a:rPr lang="en-CA" dirty="0" smtClean="0"/>
              <a:t>incandescent, halogen or LED light sources VS the traditional fluorescent lights.</a:t>
            </a:r>
            <a:endParaRPr lang="en-CA" dirty="0"/>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19</a:t>
            </a:fld>
            <a:endParaRPr lang="en-US" dirty="0"/>
          </a:p>
        </p:txBody>
      </p:sp>
    </p:spTree>
    <p:extLst>
      <p:ext uri="{BB962C8B-B14F-4D97-AF65-F5344CB8AC3E}">
        <p14:creationId xmlns:p14="http://schemas.microsoft.com/office/powerpoint/2010/main" val="12064927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Staffing Processes</a:t>
            </a:r>
            <a:endParaRPr lang="en-CA" dirty="0"/>
          </a:p>
        </p:txBody>
      </p:sp>
      <p:sp>
        <p:nvSpPr>
          <p:cNvPr id="3" name="Content Placeholder 2"/>
          <p:cNvSpPr>
            <a:spLocks noGrp="1"/>
          </p:cNvSpPr>
          <p:nvPr>
            <p:ph idx="1"/>
          </p:nvPr>
        </p:nvSpPr>
        <p:spPr/>
        <p:txBody>
          <a:bodyPr>
            <a:normAutofit/>
          </a:bodyPr>
          <a:lstStyle/>
          <a:p>
            <a:pPr marL="0" indent="0">
              <a:buNone/>
            </a:pPr>
            <a:r>
              <a:rPr lang="en-CA" dirty="0"/>
              <a:t>Overview of staffing </a:t>
            </a:r>
            <a:r>
              <a:rPr lang="en-CA" dirty="0" smtClean="0"/>
              <a:t>processes </a:t>
            </a:r>
            <a:endParaRPr lang="en-CA" dirty="0"/>
          </a:p>
          <a:p>
            <a:pPr marL="514350" indent="-514350">
              <a:buFont typeface="+mj-lt"/>
              <a:buAutoNum type="arabicPeriod"/>
            </a:pPr>
            <a:r>
              <a:rPr lang="en-CA" dirty="0" smtClean="0"/>
              <a:t>Estimating </a:t>
            </a:r>
            <a:r>
              <a:rPr lang="en-CA" dirty="0"/>
              <a:t>requirements </a:t>
            </a:r>
            <a:endParaRPr lang="en-CA" dirty="0" smtClean="0"/>
          </a:p>
          <a:p>
            <a:pPr marL="514350" indent="-514350">
              <a:buFont typeface="+mj-lt"/>
              <a:buAutoNum type="arabicPeriod"/>
            </a:pPr>
            <a:r>
              <a:rPr lang="en-CA" dirty="0" smtClean="0"/>
              <a:t>Recruitment</a:t>
            </a:r>
          </a:p>
          <a:p>
            <a:pPr marL="514350" indent="-514350">
              <a:buFont typeface="+mj-lt"/>
              <a:buAutoNum type="arabicPeriod"/>
            </a:pPr>
            <a:r>
              <a:rPr lang="en-CA" dirty="0" smtClean="0"/>
              <a:t>Selection</a:t>
            </a:r>
          </a:p>
          <a:p>
            <a:pPr marL="514350" indent="-514350">
              <a:buFont typeface="+mj-lt"/>
              <a:buAutoNum type="arabicPeriod"/>
            </a:pPr>
            <a:r>
              <a:rPr lang="en-CA" dirty="0" smtClean="0"/>
              <a:t>Placement and orientation </a:t>
            </a:r>
          </a:p>
          <a:p>
            <a:pPr marL="514350" indent="-514350">
              <a:buFont typeface="+mj-lt"/>
              <a:buAutoNum type="arabicPeriod"/>
            </a:pPr>
            <a:r>
              <a:rPr lang="en-CA" dirty="0" smtClean="0"/>
              <a:t>Training </a:t>
            </a:r>
            <a:r>
              <a:rPr lang="en-CA" dirty="0"/>
              <a:t>and </a:t>
            </a:r>
            <a:r>
              <a:rPr lang="en-CA" dirty="0" smtClean="0"/>
              <a:t>development </a:t>
            </a:r>
          </a:p>
          <a:p>
            <a:pPr marL="514350" indent="-514350">
              <a:buFont typeface="+mj-lt"/>
              <a:buAutoNum type="arabicPeriod"/>
            </a:pPr>
            <a:r>
              <a:rPr lang="en-CA" dirty="0" smtClean="0"/>
              <a:t>Compensation</a:t>
            </a:r>
            <a:r>
              <a:rPr lang="en-CA" dirty="0"/>
              <a:t>, promotion, and performance appraisal</a:t>
            </a:r>
          </a:p>
        </p:txBody>
      </p:sp>
      <p:sp>
        <p:nvSpPr>
          <p:cNvPr id="4" name="Slide Number Placeholder 3"/>
          <p:cNvSpPr>
            <a:spLocks noGrp="1"/>
          </p:cNvSpPr>
          <p:nvPr>
            <p:ph type="sldNum" sz="quarter" idx="12"/>
          </p:nvPr>
        </p:nvSpPr>
        <p:spPr/>
        <p:txBody>
          <a:bodyPr/>
          <a:lstStyle/>
          <a:p>
            <a:fld id="{8BA6D512-FA6A-43AF-9A0E-8931985766F8}" type="slidenum">
              <a:rPr lang="en-US" smtClean="0"/>
              <a:pPr/>
              <a:t>2</a:t>
            </a:fld>
            <a:endParaRPr lang="en-US" dirty="0"/>
          </a:p>
        </p:txBody>
      </p:sp>
    </p:spTree>
    <p:extLst>
      <p:ext uri="{BB962C8B-B14F-4D97-AF65-F5344CB8AC3E}">
        <p14:creationId xmlns:p14="http://schemas.microsoft.com/office/powerpoint/2010/main" val="411640173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Physical Disabilities</a:t>
            </a:r>
            <a:r>
              <a:rPr lang="en-CA" b="0" dirty="0"/>
              <a:t> </a:t>
            </a:r>
            <a:endParaRPr lang="en-CA" dirty="0"/>
          </a:p>
        </p:txBody>
      </p:sp>
      <p:sp>
        <p:nvSpPr>
          <p:cNvPr id="3" name="Content Placeholder 2"/>
          <p:cNvSpPr>
            <a:spLocks noGrp="1"/>
          </p:cNvSpPr>
          <p:nvPr>
            <p:ph idx="1"/>
          </p:nvPr>
        </p:nvSpPr>
        <p:spPr/>
        <p:txBody>
          <a:bodyPr>
            <a:normAutofit fontScale="92500" lnSpcReduction="10000"/>
          </a:bodyPr>
          <a:lstStyle/>
          <a:p>
            <a:pPr marL="0" indent="0">
              <a:buNone/>
            </a:pPr>
            <a:r>
              <a:rPr lang="en-CA" b="1" dirty="0"/>
              <a:t>Issue</a:t>
            </a:r>
            <a:endParaRPr lang="en-CA" dirty="0"/>
          </a:p>
          <a:p>
            <a:pPr lvl="0"/>
            <a:r>
              <a:rPr lang="en-CA" dirty="0"/>
              <a:t>Accessing the testing facility may be an issues.</a:t>
            </a:r>
          </a:p>
          <a:p>
            <a:pPr lvl="0"/>
            <a:r>
              <a:rPr lang="en-CA" dirty="0"/>
              <a:t>Responding to test questions using a paper and pencil or electronically may be difficult.</a:t>
            </a:r>
          </a:p>
          <a:p>
            <a:pPr lvl="0"/>
            <a:r>
              <a:rPr lang="en-CA" dirty="0"/>
              <a:t>Some individuals use interactive touch monitors </a:t>
            </a:r>
            <a:r>
              <a:rPr lang="en-CA" dirty="0" smtClean="0"/>
              <a:t>and/or </a:t>
            </a:r>
            <a:r>
              <a:rPr lang="en-CA" dirty="0" err="1" smtClean="0"/>
              <a:t>headsticks</a:t>
            </a:r>
            <a:r>
              <a:rPr lang="en-CA" dirty="0" smtClean="0"/>
              <a:t> for interacting with the computer</a:t>
            </a:r>
          </a:p>
          <a:p>
            <a:pPr lvl="0"/>
            <a:r>
              <a:rPr lang="en-CA" dirty="0" smtClean="0"/>
              <a:t>Individuals may require specialized keyboards and mice VS standard devices</a:t>
            </a:r>
          </a:p>
          <a:p>
            <a:pPr lvl="0"/>
            <a:r>
              <a:rPr lang="en-CA" dirty="0" smtClean="0"/>
              <a:t>Breaks and fatigue issues; some individuals may have limitations as to how long they can use a computer without a break.</a:t>
            </a:r>
            <a:endParaRPr lang="en-CA" dirty="0"/>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20</a:t>
            </a:fld>
            <a:endParaRPr lang="en-US" dirty="0"/>
          </a:p>
        </p:txBody>
      </p:sp>
    </p:spTree>
    <p:extLst>
      <p:ext uri="{BB962C8B-B14F-4D97-AF65-F5344CB8AC3E}">
        <p14:creationId xmlns:p14="http://schemas.microsoft.com/office/powerpoint/2010/main" val="26639206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normAutofit/>
          </a:bodyPr>
          <a:lstStyle/>
          <a:p>
            <a:r>
              <a:rPr lang="en-US" altLang="en-US" sz="3400" dirty="0"/>
              <a:t>Mobility &amp; Dexterity Enhancement Demo</a:t>
            </a:r>
          </a:p>
        </p:txBody>
      </p:sp>
      <p:sp>
        <p:nvSpPr>
          <p:cNvPr id="2" name="Slide Number Placeholder 1"/>
          <p:cNvSpPr>
            <a:spLocks noGrp="1"/>
          </p:cNvSpPr>
          <p:nvPr>
            <p:ph type="sldNum" sz="quarter" idx="12"/>
          </p:nvPr>
        </p:nvSpPr>
        <p:spPr/>
        <p:txBody>
          <a:bodyPr/>
          <a:lstStyle/>
          <a:p>
            <a:fld id="{8BA6D512-FA6A-43AF-9A0E-8931985766F8}" type="slidenum">
              <a:rPr lang="en-US" smtClean="0"/>
              <a:pPr/>
              <a:t>21</a:t>
            </a:fld>
            <a:endParaRPr lang="en-US" dirty="0"/>
          </a:p>
        </p:txBody>
      </p:sp>
      <p:pic>
        <p:nvPicPr>
          <p:cNvPr id="3" name="4.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86809" y="1075267"/>
            <a:ext cx="8208335" cy="5054597"/>
          </a:xfrm>
          <a:prstGeom prst="rect">
            <a:avLst/>
          </a:prstGeom>
        </p:spPr>
      </p:pic>
      <p:pic>
        <p:nvPicPr>
          <p:cNvPr id="6" name="Picture 5" descr=" " title=" "/>
          <p:cNvPicPr>
            <a:picLocks noChangeAspect="1"/>
          </p:cNvPicPr>
          <p:nvPr/>
        </p:nvPicPr>
        <p:blipFill>
          <a:blip r:embed="rId6" cstate="print">
            <a:lum bright="70000" contrast="-70000"/>
            <a:extLst>
              <a:ext uri="{BEBA8EAE-BF5A-486C-A8C5-ECC9F3942E4B}">
                <a14:imgProps xmlns:a14="http://schemas.microsoft.com/office/drawing/2010/main">
                  <a14:imgLayer r:embed="rId7">
                    <a14:imgEffect>
                      <a14:colorTemperature colorTemp="11500"/>
                    </a14:imgEffect>
                    <a14:imgEffect>
                      <a14:saturation sat="388000"/>
                    </a14:imgEffect>
                  </a14:imgLayer>
                </a14:imgProps>
              </a:ext>
              <a:ext uri="{28A0092B-C50C-407E-A947-70E740481C1C}">
                <a14:useLocalDpi xmlns:a14="http://schemas.microsoft.com/office/drawing/2010/main" val="0"/>
              </a:ext>
            </a:extLst>
          </a:blip>
          <a:stretch>
            <a:fillRect/>
          </a:stretch>
        </p:blipFill>
        <p:spPr>
          <a:xfrm>
            <a:off x="9823981" y="4085694"/>
            <a:ext cx="2044170" cy="2044170"/>
          </a:xfrm>
          <a:prstGeom prst="rect">
            <a:avLst/>
          </a:prstGeom>
        </p:spPr>
      </p:pic>
    </p:spTree>
    <p:extLst>
      <p:ext uri="{BB962C8B-B14F-4D97-AF65-F5344CB8AC3E}">
        <p14:creationId xmlns:p14="http://schemas.microsoft.com/office/powerpoint/2010/main" val="92583108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Physical Disabilities</a:t>
            </a:r>
            <a:r>
              <a:rPr lang="en-CA" b="0" dirty="0"/>
              <a:t> </a:t>
            </a:r>
            <a:endParaRPr lang="en-CA" dirty="0"/>
          </a:p>
        </p:txBody>
      </p:sp>
      <p:sp>
        <p:nvSpPr>
          <p:cNvPr id="3" name="Content Placeholder 2"/>
          <p:cNvSpPr>
            <a:spLocks noGrp="1"/>
          </p:cNvSpPr>
          <p:nvPr>
            <p:ph idx="1"/>
          </p:nvPr>
        </p:nvSpPr>
        <p:spPr/>
        <p:txBody>
          <a:bodyPr>
            <a:normAutofit/>
          </a:bodyPr>
          <a:lstStyle/>
          <a:p>
            <a:pPr marL="0" lvl="0" indent="0">
              <a:buNone/>
            </a:pPr>
            <a:r>
              <a:rPr lang="en-US" dirty="0"/>
              <a:t>Possible Solutions</a:t>
            </a:r>
            <a:endParaRPr lang="en-CA" dirty="0" smtClean="0"/>
          </a:p>
          <a:p>
            <a:pPr lvl="0"/>
            <a:r>
              <a:rPr lang="en-CA" sz="3000" dirty="0" smtClean="0"/>
              <a:t>Ensure accessibility of testing facility.</a:t>
            </a:r>
            <a:endParaRPr lang="en-CA" sz="3000" dirty="0"/>
          </a:p>
          <a:p>
            <a:pPr lvl="0"/>
            <a:r>
              <a:rPr lang="en-CA" sz="3000" dirty="0"/>
              <a:t>Allow the test-taker to use their assistive technology for the assessment process.</a:t>
            </a:r>
          </a:p>
          <a:p>
            <a:pPr lvl="0"/>
            <a:r>
              <a:rPr lang="en-CA" sz="3000" dirty="0" smtClean="0"/>
              <a:t>Tailor </a:t>
            </a:r>
            <a:r>
              <a:rPr lang="en-CA" sz="3000" dirty="0"/>
              <a:t>the testing material to the technology </a:t>
            </a:r>
            <a:endParaRPr lang="en-CA" sz="3000" dirty="0" smtClean="0"/>
          </a:p>
          <a:p>
            <a:pPr lvl="0"/>
            <a:r>
              <a:rPr lang="en-CA" sz="3000" dirty="0" smtClean="0"/>
              <a:t>Record </a:t>
            </a:r>
            <a:r>
              <a:rPr lang="en-CA" sz="3000" dirty="0"/>
              <a:t>the responses for the test-taker.  </a:t>
            </a:r>
            <a:r>
              <a:rPr lang="en-CA" sz="3000" dirty="0" smtClean="0"/>
              <a:t>Responses </a:t>
            </a:r>
            <a:r>
              <a:rPr lang="en-CA" sz="3000" dirty="0"/>
              <a:t>will need to be verified with the test-taker at the end of the testing </a:t>
            </a:r>
            <a:r>
              <a:rPr lang="en-CA" sz="3000" dirty="0" smtClean="0"/>
              <a:t>session.</a:t>
            </a:r>
            <a:endParaRPr lang="en-CA" sz="3000" dirty="0"/>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22</a:t>
            </a:fld>
            <a:endParaRPr lang="en-US" dirty="0"/>
          </a:p>
        </p:txBody>
      </p:sp>
    </p:spTree>
    <p:extLst>
      <p:ext uri="{BB962C8B-B14F-4D97-AF65-F5344CB8AC3E}">
        <p14:creationId xmlns:p14="http://schemas.microsoft.com/office/powerpoint/2010/main" val="6854420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smtClean="0"/>
              <a:t>Interviews</a:t>
            </a:r>
            <a:endParaRPr lang="en-CA" dirty="0"/>
          </a:p>
        </p:txBody>
      </p:sp>
      <p:sp>
        <p:nvSpPr>
          <p:cNvPr id="3" name="Content Placeholder 2"/>
          <p:cNvSpPr>
            <a:spLocks noGrp="1"/>
          </p:cNvSpPr>
          <p:nvPr>
            <p:ph idx="1"/>
          </p:nvPr>
        </p:nvSpPr>
        <p:spPr/>
        <p:txBody>
          <a:bodyPr>
            <a:normAutofit/>
          </a:bodyPr>
          <a:lstStyle/>
          <a:p>
            <a:pPr lvl="0"/>
            <a:r>
              <a:rPr lang="en-CA" sz="3000" dirty="0" smtClean="0"/>
              <a:t>Interviews </a:t>
            </a:r>
            <a:r>
              <a:rPr lang="en-CA" sz="3000" dirty="0"/>
              <a:t>pose specific challenges.</a:t>
            </a:r>
          </a:p>
          <a:p>
            <a:pPr lvl="0"/>
            <a:r>
              <a:rPr lang="en-CA" sz="3000" dirty="0"/>
              <a:t>In some situations, a candidate will be given time to prepare notes/responses</a:t>
            </a:r>
            <a:r>
              <a:rPr lang="en-CA" dirty="0"/>
              <a:t>.</a:t>
            </a:r>
          </a:p>
          <a:p>
            <a:pPr marL="0" indent="0">
              <a:buNone/>
            </a:pPr>
            <a:endParaRPr lang="en-CA" dirty="0"/>
          </a:p>
          <a:p>
            <a:pPr marL="0" indent="0">
              <a:spcBef>
                <a:spcPts val="0"/>
              </a:spcBef>
              <a:buNone/>
            </a:pPr>
            <a:r>
              <a:rPr lang="en-CA" b="1" dirty="0"/>
              <a:t>Issue</a:t>
            </a:r>
            <a:endParaRPr lang="en-CA" dirty="0"/>
          </a:p>
          <a:p>
            <a:pPr lvl="0"/>
            <a:r>
              <a:rPr lang="en-CA" sz="3000" dirty="0"/>
              <a:t>For individuals using screen reader technology, how will they access their notes in the interview?</a:t>
            </a:r>
          </a:p>
          <a:p>
            <a:pPr lvl="0"/>
            <a:r>
              <a:rPr lang="en-CA" sz="3000" dirty="0"/>
              <a:t>How will the additional time required to use screen reader technology be incorporated into the interview process?</a:t>
            </a:r>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23</a:t>
            </a:fld>
            <a:endParaRPr lang="en-US" dirty="0"/>
          </a:p>
        </p:txBody>
      </p:sp>
    </p:spTree>
    <p:extLst>
      <p:ext uri="{BB962C8B-B14F-4D97-AF65-F5344CB8AC3E}">
        <p14:creationId xmlns:p14="http://schemas.microsoft.com/office/powerpoint/2010/main" val="39545840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smtClean="0"/>
              <a:t>Solution</a:t>
            </a:r>
            <a:endParaRPr lang="en-CA" dirty="0"/>
          </a:p>
        </p:txBody>
      </p:sp>
      <p:sp>
        <p:nvSpPr>
          <p:cNvPr id="3" name="Content Placeholder 2"/>
          <p:cNvSpPr>
            <a:spLocks noGrp="1"/>
          </p:cNvSpPr>
          <p:nvPr>
            <p:ph idx="1"/>
          </p:nvPr>
        </p:nvSpPr>
        <p:spPr/>
        <p:txBody>
          <a:bodyPr/>
          <a:lstStyle/>
          <a:p>
            <a:r>
              <a:rPr lang="en-US" dirty="0" smtClean="0"/>
              <a:t>Allow the use of braille note-taker</a:t>
            </a:r>
          </a:p>
          <a:p>
            <a:r>
              <a:rPr lang="en-US" dirty="0" smtClean="0"/>
              <a:t>Allow the use of a laptop (either with standard keyboard or a braille display)</a:t>
            </a:r>
          </a:p>
          <a:p>
            <a:r>
              <a:rPr lang="en-US" dirty="0" smtClean="0"/>
              <a:t>Have the notes printed out.  At anytime, the candidate can ask  a member of the committee to list the points on the notes that have not been covered in the interview.</a:t>
            </a:r>
          </a:p>
          <a:p>
            <a:r>
              <a:rPr lang="en-US" dirty="0" smtClean="0"/>
              <a:t>Present the notes electronically on a large screen (Power Point or Word)</a:t>
            </a:r>
          </a:p>
          <a:p>
            <a:endParaRPr lang="en-US" dirty="0" smtClean="0"/>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24</a:t>
            </a:fld>
            <a:endParaRPr lang="en-US" dirty="0"/>
          </a:p>
        </p:txBody>
      </p:sp>
    </p:spTree>
    <p:extLst>
      <p:ext uri="{BB962C8B-B14F-4D97-AF65-F5344CB8AC3E}">
        <p14:creationId xmlns:p14="http://schemas.microsoft.com/office/powerpoint/2010/main" val="280835283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smtClean="0"/>
              <a:t>Concluding Remarks</a:t>
            </a:r>
            <a:endParaRPr lang="en-CA" dirty="0"/>
          </a:p>
        </p:txBody>
      </p:sp>
      <p:sp>
        <p:nvSpPr>
          <p:cNvPr id="3" name="Content Placeholder 2"/>
          <p:cNvSpPr>
            <a:spLocks noGrp="1"/>
          </p:cNvSpPr>
          <p:nvPr>
            <p:ph idx="1"/>
          </p:nvPr>
        </p:nvSpPr>
        <p:spPr/>
        <p:txBody>
          <a:bodyPr>
            <a:normAutofit/>
          </a:bodyPr>
          <a:lstStyle/>
          <a:p>
            <a:pPr lvl="0"/>
            <a:r>
              <a:rPr lang="en-CA" sz="3000" dirty="0"/>
              <a:t>The examples presented are only a small sample of the issues that can arise when adapting test material.  </a:t>
            </a:r>
          </a:p>
          <a:p>
            <a:pPr lvl="0"/>
            <a:r>
              <a:rPr lang="en-CA" sz="3000" dirty="0"/>
              <a:t>The variety of accommodations, though similar, are almost endless.  </a:t>
            </a:r>
          </a:p>
          <a:p>
            <a:pPr lvl="0"/>
            <a:r>
              <a:rPr lang="en-CA" sz="3000" dirty="0"/>
              <a:t>There is </a:t>
            </a:r>
            <a:r>
              <a:rPr lang="en-CA" sz="3000" u="sng" dirty="0"/>
              <a:t>no one-size fits all </a:t>
            </a:r>
            <a:r>
              <a:rPr lang="en-CA" sz="3000" dirty="0"/>
              <a:t>approach that can meet the needs of all candidates.  </a:t>
            </a:r>
          </a:p>
          <a:p>
            <a:pPr lvl="0"/>
            <a:r>
              <a:rPr lang="en-CA" sz="3000" dirty="0"/>
              <a:t>The individual needs of each candidate must be taken into account (case-by-case) and modifications done so that whatever the candidate’s impairment, assessment will be fair and equitable.</a:t>
            </a:r>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25</a:t>
            </a:fld>
            <a:endParaRPr lang="en-US" dirty="0"/>
          </a:p>
        </p:txBody>
      </p:sp>
    </p:spTree>
    <p:extLst>
      <p:ext uri="{BB962C8B-B14F-4D97-AF65-F5344CB8AC3E}">
        <p14:creationId xmlns:p14="http://schemas.microsoft.com/office/powerpoint/2010/main" val="2995765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Additional Resources / Contact Information</a:t>
            </a:r>
            <a:endParaRPr lang="en-CA" dirty="0"/>
          </a:p>
        </p:txBody>
      </p:sp>
      <p:sp>
        <p:nvSpPr>
          <p:cNvPr id="3" name="Content Placeholder 2"/>
          <p:cNvSpPr>
            <a:spLocks noGrp="1"/>
          </p:cNvSpPr>
          <p:nvPr>
            <p:ph idx="1"/>
          </p:nvPr>
        </p:nvSpPr>
        <p:spPr/>
        <p:txBody>
          <a:bodyPr>
            <a:normAutofit fontScale="62500" lnSpcReduction="20000"/>
          </a:bodyPr>
          <a:lstStyle/>
          <a:p>
            <a:pPr marL="0" indent="0">
              <a:buNone/>
            </a:pPr>
            <a:r>
              <a:rPr lang="en-CA" b="1" dirty="0" smtClean="0"/>
              <a:t>Microsoft </a:t>
            </a:r>
            <a:r>
              <a:rPr lang="en-CA" b="1" dirty="0"/>
              <a:t>- Make your Word documents </a:t>
            </a:r>
            <a:r>
              <a:rPr lang="en-CA" b="1" dirty="0" smtClean="0"/>
              <a:t>accessible</a:t>
            </a:r>
          </a:p>
          <a:p>
            <a:r>
              <a:rPr lang="en-US" dirty="0" smtClean="0"/>
              <a:t>Web:  </a:t>
            </a:r>
            <a:r>
              <a:rPr lang="en-CA" dirty="0" smtClean="0">
                <a:hlinkClick r:id="rId3"/>
              </a:rPr>
              <a:t>https</a:t>
            </a:r>
            <a:r>
              <a:rPr lang="en-CA" dirty="0">
                <a:hlinkClick r:id="rId3"/>
              </a:rPr>
              <a:t>://</a:t>
            </a:r>
            <a:r>
              <a:rPr lang="en-CA" dirty="0" smtClean="0">
                <a:hlinkClick r:id="rId3"/>
              </a:rPr>
              <a:t>support.office.com/en-us/article/make-your-word-documents-accessible-d9bf3683-87ac-47ea-b91a-78dcacb3c66d?omkt=en-CA&amp;ui=en-US&amp;rs=en-CA&amp;ad=CA</a:t>
            </a:r>
            <a:endParaRPr lang="en-CA" dirty="0" smtClean="0"/>
          </a:p>
          <a:p>
            <a:pPr marL="0" indent="0">
              <a:buNone/>
            </a:pPr>
            <a:endParaRPr lang="en-CA" dirty="0"/>
          </a:p>
          <a:p>
            <a:pPr marL="0" indent="0">
              <a:buNone/>
            </a:pPr>
            <a:r>
              <a:rPr lang="en-CA" b="1" dirty="0"/>
              <a:t>Public Service Commission - Assessment Accommodation Unit </a:t>
            </a:r>
            <a:endParaRPr lang="en-CA" b="1" dirty="0" smtClean="0"/>
          </a:p>
          <a:p>
            <a:r>
              <a:rPr lang="en-CA" dirty="0" smtClean="0"/>
              <a:t>Web</a:t>
            </a:r>
            <a:r>
              <a:rPr lang="en-CA" dirty="0"/>
              <a:t>:  </a:t>
            </a:r>
            <a:r>
              <a:rPr lang="en-CA" u="sng" dirty="0">
                <a:hlinkClick r:id="rId4"/>
              </a:rPr>
              <a:t>https://www.canada.ca/en/public-service-commission/services/assessment-accommodation-page.html</a:t>
            </a:r>
            <a:endParaRPr lang="en-CA" dirty="0"/>
          </a:p>
          <a:p>
            <a:r>
              <a:rPr lang="fr-CA" dirty="0"/>
              <a:t>E-Mail: </a:t>
            </a:r>
            <a:r>
              <a:rPr lang="fr-CA" u="sng" dirty="0" smtClean="0">
                <a:hlinkClick r:id="rId5"/>
              </a:rPr>
              <a:t>cfp.ae-aa.psc@cfp-psc.gc.ca</a:t>
            </a:r>
            <a:endParaRPr lang="fr-CA" u="sng" dirty="0" smtClean="0"/>
          </a:p>
          <a:p>
            <a:r>
              <a:rPr lang="en-CA" dirty="0" smtClean="0"/>
              <a:t>Telephone</a:t>
            </a:r>
            <a:r>
              <a:rPr lang="fr-CA" dirty="0" smtClean="0"/>
              <a:t>: 819-420-8690</a:t>
            </a:r>
          </a:p>
          <a:p>
            <a:r>
              <a:rPr lang="fr-CA" dirty="0" smtClean="0"/>
              <a:t>Fax</a:t>
            </a:r>
            <a:r>
              <a:rPr lang="fr-CA" dirty="0"/>
              <a:t>: </a:t>
            </a:r>
            <a:r>
              <a:rPr lang="fr-CA" dirty="0" smtClean="0"/>
              <a:t>819-420-8322</a:t>
            </a:r>
          </a:p>
          <a:p>
            <a:endParaRPr lang="fr-CA" dirty="0" smtClean="0"/>
          </a:p>
          <a:p>
            <a:pPr marL="0" indent="0">
              <a:buNone/>
            </a:pPr>
            <a:r>
              <a:rPr lang="en-CA" b="1" dirty="0"/>
              <a:t>AAACT Program Contact Information:</a:t>
            </a:r>
            <a:endParaRPr lang="en-CA" dirty="0"/>
          </a:p>
          <a:p>
            <a:r>
              <a:rPr lang="en-CA" dirty="0"/>
              <a:t>Web: </a:t>
            </a:r>
            <a:r>
              <a:rPr lang="en-CA" u="sng" dirty="0">
                <a:hlinkClick r:id="rId6"/>
              </a:rPr>
              <a:t>http://service.ssc-spc.gc.ca/en/contact/partclisupport/aaact</a:t>
            </a:r>
            <a:endParaRPr lang="en-CA" dirty="0"/>
          </a:p>
          <a:p>
            <a:r>
              <a:rPr lang="fr-CA" dirty="0"/>
              <a:t>E-Mail: </a:t>
            </a:r>
            <a:r>
              <a:rPr lang="fr-CA" u="sng" dirty="0">
                <a:hlinkClick r:id="rId7"/>
              </a:rPr>
              <a:t>Aaact-aatia@ssc-spc.gc.ca</a:t>
            </a:r>
            <a:endParaRPr lang="en-CA" dirty="0"/>
          </a:p>
          <a:p>
            <a:r>
              <a:rPr lang="en-CA" dirty="0"/>
              <a:t>Telephone: 819-994-4835</a:t>
            </a:r>
          </a:p>
          <a:p>
            <a:r>
              <a:rPr lang="en-CA" dirty="0"/>
              <a:t>TTY: 819-994-3692</a:t>
            </a:r>
          </a:p>
          <a:p>
            <a:endParaRPr lang="fr-CA" dirty="0" smtClean="0"/>
          </a:p>
          <a:p>
            <a:endParaRPr lang="fr-CA" dirty="0"/>
          </a:p>
          <a:p>
            <a:endParaRPr lang="en-CA" dirty="0"/>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26</a:t>
            </a:fld>
            <a:endParaRPr lang="en-US" dirty="0"/>
          </a:p>
        </p:txBody>
      </p:sp>
    </p:spTree>
    <p:extLst>
      <p:ext uri="{BB962C8B-B14F-4D97-AF65-F5344CB8AC3E}">
        <p14:creationId xmlns:p14="http://schemas.microsoft.com/office/powerpoint/2010/main" val="30927726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Selection Processes</a:t>
            </a:r>
            <a:endParaRPr lang="en-CA" dirty="0"/>
          </a:p>
        </p:txBody>
      </p:sp>
      <p:sp>
        <p:nvSpPr>
          <p:cNvPr id="3" name="Content Placeholder 2"/>
          <p:cNvSpPr>
            <a:spLocks noGrp="1"/>
          </p:cNvSpPr>
          <p:nvPr>
            <p:ph idx="1"/>
          </p:nvPr>
        </p:nvSpPr>
        <p:spPr/>
        <p:txBody>
          <a:bodyPr/>
          <a:lstStyle/>
          <a:p>
            <a:pPr marL="0" indent="0">
              <a:buNone/>
            </a:pPr>
            <a:r>
              <a:rPr lang="en-US" dirty="0"/>
              <a:t>Determining the suitability of those that have applied, for the position</a:t>
            </a:r>
            <a:r>
              <a:rPr lang="en-US" dirty="0" smtClean="0"/>
              <a:t>.  </a:t>
            </a:r>
          </a:p>
          <a:p>
            <a:pPr marL="0" indent="0">
              <a:buNone/>
            </a:pPr>
            <a:endParaRPr lang="en-US" sz="1600" dirty="0"/>
          </a:p>
          <a:p>
            <a:pPr marL="0" indent="0">
              <a:buNone/>
            </a:pPr>
            <a:r>
              <a:rPr lang="en-US" dirty="0" smtClean="0"/>
              <a:t>Done through:</a:t>
            </a:r>
            <a:endParaRPr lang="en-CA" dirty="0"/>
          </a:p>
          <a:p>
            <a:r>
              <a:rPr lang="en-CA" dirty="0" smtClean="0"/>
              <a:t>Testing</a:t>
            </a:r>
          </a:p>
          <a:p>
            <a:r>
              <a:rPr lang="en-CA" dirty="0" smtClean="0"/>
              <a:t>Interviews</a:t>
            </a:r>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3</a:t>
            </a:fld>
            <a:endParaRPr lang="en-US" dirty="0"/>
          </a:p>
        </p:txBody>
      </p:sp>
    </p:spTree>
    <p:extLst>
      <p:ext uri="{BB962C8B-B14F-4D97-AF65-F5344CB8AC3E}">
        <p14:creationId xmlns:p14="http://schemas.microsoft.com/office/powerpoint/2010/main" val="42014344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Accommodations</a:t>
            </a:r>
            <a:endParaRPr lang="en-CA" dirty="0"/>
          </a:p>
        </p:txBody>
      </p:sp>
      <p:sp>
        <p:nvSpPr>
          <p:cNvPr id="3" name="Content Placeholder 2"/>
          <p:cNvSpPr>
            <a:spLocks noGrp="1"/>
          </p:cNvSpPr>
          <p:nvPr>
            <p:ph idx="1"/>
          </p:nvPr>
        </p:nvSpPr>
        <p:spPr/>
        <p:txBody>
          <a:bodyPr>
            <a:normAutofit/>
          </a:bodyPr>
          <a:lstStyle/>
          <a:p>
            <a:pPr lvl="0">
              <a:spcAft>
                <a:spcPts val="2400"/>
              </a:spcAft>
            </a:pPr>
            <a:r>
              <a:rPr lang="en-CA" sz="2800" dirty="0" smtClean="0"/>
              <a:t>Modifications </a:t>
            </a:r>
            <a:r>
              <a:rPr lang="en-CA" sz="2800" dirty="0"/>
              <a:t>to testing procedures or instruments which are designed to accommodate the needs of an individual candidate.  </a:t>
            </a:r>
            <a:endParaRPr lang="en-CA" sz="2800" dirty="0" smtClean="0"/>
          </a:p>
          <a:p>
            <a:pPr lvl="0"/>
            <a:r>
              <a:rPr lang="en-CA" sz="2800" dirty="0" smtClean="0"/>
              <a:t>Designed to:</a:t>
            </a:r>
          </a:p>
          <a:p>
            <a:pPr lvl="1"/>
            <a:r>
              <a:rPr lang="en-CA" dirty="0" smtClean="0"/>
              <a:t>eliminate </a:t>
            </a:r>
            <a:r>
              <a:rPr lang="en-CA" dirty="0"/>
              <a:t>or minimize the impact of any disabling </a:t>
            </a:r>
            <a:r>
              <a:rPr lang="en-CA" dirty="0" smtClean="0"/>
              <a:t>condition,</a:t>
            </a:r>
          </a:p>
          <a:p>
            <a:pPr lvl="1">
              <a:spcAft>
                <a:spcPts val="2400"/>
              </a:spcAft>
            </a:pPr>
            <a:r>
              <a:rPr lang="en-CA" dirty="0" smtClean="0"/>
              <a:t>permit </a:t>
            </a:r>
            <a:r>
              <a:rPr lang="en-CA" dirty="0"/>
              <a:t>a fair assessment of his or her abilities in a selection process</a:t>
            </a:r>
            <a:r>
              <a:rPr lang="en-CA" dirty="0" smtClean="0"/>
              <a:t>.</a:t>
            </a:r>
          </a:p>
          <a:p>
            <a:pPr lvl="0"/>
            <a:r>
              <a:rPr lang="en-CA" sz="2800" dirty="0" smtClean="0"/>
              <a:t>There </a:t>
            </a:r>
            <a:r>
              <a:rPr lang="en-CA" sz="2800" dirty="0"/>
              <a:t>is a legal duty to assess all individuals equally, neither advantaging nor disadvantaging individual test-takers</a:t>
            </a:r>
            <a:r>
              <a:rPr lang="en-CA" sz="2800" dirty="0" smtClean="0"/>
              <a:t>.</a:t>
            </a:r>
            <a:endParaRPr lang="en-CA" sz="2800"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4</a:t>
            </a:fld>
            <a:endParaRPr lang="en-US" dirty="0"/>
          </a:p>
        </p:txBody>
      </p:sp>
    </p:spTree>
    <p:extLst>
      <p:ext uri="{BB962C8B-B14F-4D97-AF65-F5344CB8AC3E}">
        <p14:creationId xmlns:p14="http://schemas.microsoft.com/office/powerpoint/2010/main" val="358881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Accommodations</a:t>
            </a:r>
            <a:endParaRPr lang="en-CA" dirty="0"/>
          </a:p>
        </p:txBody>
      </p:sp>
      <p:sp>
        <p:nvSpPr>
          <p:cNvPr id="3" name="Content Placeholder 2"/>
          <p:cNvSpPr>
            <a:spLocks noGrp="1"/>
          </p:cNvSpPr>
          <p:nvPr>
            <p:ph idx="1"/>
          </p:nvPr>
        </p:nvSpPr>
        <p:spPr/>
        <p:txBody>
          <a:bodyPr>
            <a:normAutofit/>
          </a:bodyPr>
          <a:lstStyle/>
          <a:p>
            <a:pPr>
              <a:spcAft>
                <a:spcPts val="2400"/>
              </a:spcAft>
            </a:pPr>
            <a:r>
              <a:rPr lang="en-CA" dirty="0" smtClean="0"/>
              <a:t>Specific </a:t>
            </a:r>
            <a:r>
              <a:rPr lang="en-CA" dirty="0"/>
              <a:t>challenges faced by </a:t>
            </a:r>
            <a:r>
              <a:rPr lang="en-CA" dirty="0" smtClean="0"/>
              <a:t>individuals requires case-by-case </a:t>
            </a:r>
            <a:r>
              <a:rPr lang="en-CA" dirty="0"/>
              <a:t>approach </a:t>
            </a:r>
            <a:r>
              <a:rPr lang="en-CA" dirty="0" smtClean="0"/>
              <a:t>to </a:t>
            </a:r>
            <a:r>
              <a:rPr lang="en-CA" dirty="0"/>
              <a:t>meet the test-taker’s needs while maintaining the integrity of the assessment process</a:t>
            </a:r>
            <a:r>
              <a:rPr lang="en-CA" dirty="0" smtClean="0"/>
              <a:t>.</a:t>
            </a:r>
            <a:endParaRPr lang="en-CA" dirty="0"/>
          </a:p>
          <a:p>
            <a:pPr lvl="0"/>
            <a:r>
              <a:rPr lang="en-CA" dirty="0"/>
              <a:t>The goal of this presentations is to highlight the needs of test-takers and some of the steps that can be taken to allow for equal access to the assessment process</a:t>
            </a:r>
            <a:r>
              <a:rPr lang="en-CA" dirty="0" smtClean="0"/>
              <a:t>.</a:t>
            </a:r>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5</a:t>
            </a:fld>
            <a:endParaRPr lang="en-US" dirty="0"/>
          </a:p>
        </p:txBody>
      </p:sp>
    </p:spTree>
    <p:extLst>
      <p:ext uri="{BB962C8B-B14F-4D97-AF65-F5344CB8AC3E}">
        <p14:creationId xmlns:p14="http://schemas.microsoft.com/office/powerpoint/2010/main" val="7014113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Accommodations</a:t>
            </a:r>
          </a:p>
        </p:txBody>
      </p:sp>
      <p:sp>
        <p:nvSpPr>
          <p:cNvPr id="3" name="Content Placeholder 2"/>
          <p:cNvSpPr>
            <a:spLocks noGrp="1"/>
          </p:cNvSpPr>
          <p:nvPr>
            <p:ph idx="1"/>
          </p:nvPr>
        </p:nvSpPr>
        <p:spPr/>
        <p:txBody>
          <a:bodyPr>
            <a:normAutofit/>
          </a:bodyPr>
          <a:lstStyle/>
          <a:p>
            <a:pPr lvl="0"/>
            <a:r>
              <a:rPr lang="en-CA" sz="2800" dirty="0"/>
              <a:t>Assessment processes must take into account </a:t>
            </a:r>
            <a:r>
              <a:rPr lang="en-CA" sz="2800" b="1" dirty="0"/>
              <a:t>ALL</a:t>
            </a:r>
            <a:r>
              <a:rPr lang="en-CA" sz="2800" dirty="0"/>
              <a:t> potential test takers.</a:t>
            </a:r>
          </a:p>
          <a:p>
            <a:pPr lvl="2"/>
            <a:r>
              <a:rPr lang="en-CA" sz="2800" dirty="0" smtClean="0"/>
              <a:t>Example:</a:t>
            </a:r>
          </a:p>
          <a:p>
            <a:pPr lvl="3">
              <a:spcAft>
                <a:spcPts val="2400"/>
              </a:spcAft>
            </a:pPr>
            <a:r>
              <a:rPr lang="en-CA" sz="2800" dirty="0" smtClean="0"/>
              <a:t>  A </a:t>
            </a:r>
            <a:r>
              <a:rPr lang="en-CA" sz="2800" dirty="0"/>
              <a:t>question that uses visual elements may be problematic for an individual with vision impairment (e.g., “Choose the red dot if the answer is false” or “What are the differences between the two images”).</a:t>
            </a:r>
          </a:p>
          <a:p>
            <a:pPr lvl="0"/>
            <a:r>
              <a:rPr lang="en-CA" sz="2800" dirty="0" smtClean="0"/>
              <a:t>There </a:t>
            </a:r>
            <a:r>
              <a:rPr lang="en-CA" sz="2800" dirty="0"/>
              <a:t>are various accommodations that can be used </a:t>
            </a:r>
            <a:r>
              <a:rPr lang="en-CA" sz="2800" dirty="0" smtClean="0"/>
              <a:t>to </a:t>
            </a:r>
            <a:r>
              <a:rPr lang="en-CA" sz="2800" dirty="0"/>
              <a:t>increase accessibility while maintaining the underlying testing constructs</a:t>
            </a:r>
            <a:r>
              <a:rPr lang="en-CA" sz="2800" dirty="0" smtClean="0"/>
              <a:t>.</a:t>
            </a:r>
            <a:endParaRPr lang="en-CA" sz="2800"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6</a:t>
            </a:fld>
            <a:endParaRPr lang="en-US" dirty="0"/>
          </a:p>
        </p:txBody>
      </p:sp>
    </p:spTree>
    <p:extLst>
      <p:ext uri="{BB962C8B-B14F-4D97-AF65-F5344CB8AC3E}">
        <p14:creationId xmlns:p14="http://schemas.microsoft.com/office/powerpoint/2010/main" val="13039146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Accommodations</a:t>
            </a:r>
            <a:endParaRPr lang="en-CA" dirty="0"/>
          </a:p>
        </p:txBody>
      </p:sp>
      <p:sp>
        <p:nvSpPr>
          <p:cNvPr id="3" name="Content Placeholder 2"/>
          <p:cNvSpPr>
            <a:spLocks noGrp="1"/>
          </p:cNvSpPr>
          <p:nvPr>
            <p:ph idx="1"/>
          </p:nvPr>
        </p:nvSpPr>
        <p:spPr/>
        <p:txBody>
          <a:bodyPr>
            <a:normAutofit fontScale="92500" lnSpcReduction="10000"/>
          </a:bodyPr>
          <a:lstStyle/>
          <a:p>
            <a:pPr marL="0" indent="0">
              <a:buNone/>
            </a:pPr>
            <a:r>
              <a:rPr lang="en-CA" dirty="0" smtClean="0"/>
              <a:t>Factors that can impact the accessibility of an assessment process:</a:t>
            </a:r>
          </a:p>
          <a:p>
            <a:pPr lvl="2"/>
            <a:r>
              <a:rPr lang="en-CA" sz="2900" dirty="0" smtClean="0"/>
              <a:t>Time </a:t>
            </a:r>
            <a:r>
              <a:rPr lang="en-CA" sz="2900" dirty="0"/>
              <a:t>provided to complete the testing material</a:t>
            </a:r>
          </a:p>
          <a:p>
            <a:pPr lvl="2"/>
            <a:r>
              <a:rPr lang="en-CA" sz="2900" dirty="0"/>
              <a:t>Font size</a:t>
            </a:r>
          </a:p>
          <a:p>
            <a:pPr lvl="2"/>
            <a:r>
              <a:rPr lang="en-CA" sz="2900" dirty="0"/>
              <a:t>Font type</a:t>
            </a:r>
          </a:p>
          <a:p>
            <a:pPr lvl="2"/>
            <a:r>
              <a:rPr lang="en-CA" sz="2900" dirty="0"/>
              <a:t>Font colour</a:t>
            </a:r>
          </a:p>
          <a:p>
            <a:pPr lvl="2"/>
            <a:r>
              <a:rPr lang="en-CA" sz="2900" dirty="0"/>
              <a:t>Paper colour</a:t>
            </a:r>
          </a:p>
          <a:p>
            <a:pPr lvl="2"/>
            <a:r>
              <a:rPr lang="en-CA" sz="2900" dirty="0"/>
              <a:t>Printing single </a:t>
            </a:r>
            <a:r>
              <a:rPr lang="en-CA" sz="2900" dirty="0" smtClean="0"/>
              <a:t>sided</a:t>
            </a:r>
          </a:p>
          <a:p>
            <a:pPr lvl="2"/>
            <a:r>
              <a:rPr lang="en-CA" sz="2900" dirty="0" smtClean="0"/>
              <a:t>Test Takers requiring electronic </a:t>
            </a:r>
            <a:r>
              <a:rPr lang="en-CA" sz="2900" dirty="0"/>
              <a:t>formats such as:</a:t>
            </a:r>
          </a:p>
          <a:p>
            <a:pPr lvl="3"/>
            <a:r>
              <a:rPr lang="en-CA" sz="2500" dirty="0"/>
              <a:t>DAISY formats (audio and/or text files)</a:t>
            </a:r>
          </a:p>
          <a:p>
            <a:pPr lvl="3"/>
            <a:r>
              <a:rPr lang="en-CA" sz="2500" dirty="0"/>
              <a:t>Screen reader formats (e.g., JAWS)</a:t>
            </a:r>
          </a:p>
          <a:p>
            <a:pPr lvl="3"/>
            <a:r>
              <a:rPr lang="en-CA" sz="2500" dirty="0"/>
              <a:t>Assistive learning technologies (e.g., Kurzweil 3000)</a:t>
            </a:r>
          </a:p>
          <a:p>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7</a:t>
            </a:fld>
            <a:endParaRPr lang="en-US" dirty="0"/>
          </a:p>
        </p:txBody>
      </p:sp>
    </p:spTree>
    <p:extLst>
      <p:ext uri="{BB962C8B-B14F-4D97-AF65-F5344CB8AC3E}">
        <p14:creationId xmlns:p14="http://schemas.microsoft.com/office/powerpoint/2010/main" val="17241970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Time</a:t>
            </a:r>
          </a:p>
        </p:txBody>
      </p:sp>
      <p:sp>
        <p:nvSpPr>
          <p:cNvPr id="3" name="Content Placeholder 2"/>
          <p:cNvSpPr>
            <a:spLocks noGrp="1"/>
          </p:cNvSpPr>
          <p:nvPr>
            <p:ph idx="1"/>
          </p:nvPr>
        </p:nvSpPr>
        <p:spPr/>
        <p:txBody>
          <a:bodyPr>
            <a:normAutofit fontScale="85000" lnSpcReduction="20000"/>
          </a:bodyPr>
          <a:lstStyle/>
          <a:p>
            <a:pPr lvl="0"/>
            <a:r>
              <a:rPr lang="en-CA" dirty="0" smtClean="0"/>
              <a:t>Time-consuming process due </a:t>
            </a:r>
            <a:r>
              <a:rPr lang="en-CA" dirty="0"/>
              <a:t>to the nature of the disability and the accommodation itself</a:t>
            </a:r>
            <a:r>
              <a:rPr lang="en-CA" dirty="0" smtClean="0"/>
              <a:t>.</a:t>
            </a:r>
            <a:endParaRPr lang="en-CA" dirty="0"/>
          </a:p>
          <a:p>
            <a:pPr lvl="2">
              <a:spcAft>
                <a:spcPts val="2400"/>
              </a:spcAft>
            </a:pPr>
            <a:r>
              <a:rPr lang="en-CA" sz="3200" dirty="0"/>
              <a:t>Example: a person with restricted mobility may take more time navigating through a document and responding</a:t>
            </a:r>
            <a:r>
              <a:rPr lang="en-CA" sz="3200" dirty="0" smtClean="0"/>
              <a:t>.</a:t>
            </a:r>
            <a:endParaRPr lang="en-CA" sz="3200" dirty="0"/>
          </a:p>
          <a:p>
            <a:pPr lvl="0"/>
            <a:r>
              <a:rPr lang="en-CA" b="1" dirty="0"/>
              <a:t>Best practice</a:t>
            </a:r>
            <a:r>
              <a:rPr lang="en-CA" dirty="0"/>
              <a:t>: </a:t>
            </a:r>
            <a:endParaRPr lang="en-CA" dirty="0" smtClean="0"/>
          </a:p>
          <a:p>
            <a:pPr lvl="1"/>
            <a:r>
              <a:rPr lang="en-CA" dirty="0" smtClean="0"/>
              <a:t>Allow </a:t>
            </a:r>
            <a:r>
              <a:rPr lang="en-CA" dirty="0"/>
              <a:t>for additional time for accommodated test material.</a:t>
            </a:r>
          </a:p>
          <a:p>
            <a:pPr lvl="1">
              <a:spcAft>
                <a:spcPts val="2400"/>
              </a:spcAft>
            </a:pPr>
            <a:r>
              <a:rPr lang="en-CA" dirty="0"/>
              <a:t>Done on a case-by-case basis to meet the needs of the individual being assessed</a:t>
            </a:r>
            <a:r>
              <a:rPr lang="en-CA" dirty="0" smtClean="0"/>
              <a:t>.</a:t>
            </a:r>
            <a:endParaRPr lang="en-CA" dirty="0"/>
          </a:p>
          <a:p>
            <a:pPr marL="0" indent="0">
              <a:buNone/>
            </a:pPr>
            <a:r>
              <a:rPr lang="en-CA" b="1" dirty="0"/>
              <a:t>Note</a:t>
            </a:r>
            <a:r>
              <a:rPr lang="en-CA" dirty="0"/>
              <a:t>: Speed-tests are designed to have a short time-limit.  </a:t>
            </a:r>
            <a:endParaRPr lang="en-CA" dirty="0" smtClean="0"/>
          </a:p>
          <a:p>
            <a:pPr lvl="1"/>
            <a:r>
              <a:rPr lang="en-CA" dirty="0"/>
              <a:t>Do</a:t>
            </a:r>
            <a:r>
              <a:rPr lang="en-CA" dirty="0" smtClean="0"/>
              <a:t> </a:t>
            </a:r>
            <a:r>
              <a:rPr lang="en-CA" dirty="0"/>
              <a:t>to the nature of the work the test is assessing for</a:t>
            </a:r>
            <a:r>
              <a:rPr lang="en-CA" dirty="0" smtClean="0"/>
              <a:t>.</a:t>
            </a:r>
          </a:p>
          <a:p>
            <a:pPr lvl="1"/>
            <a:r>
              <a:rPr lang="en-CA" dirty="0" smtClean="0"/>
              <a:t>If there is </a:t>
            </a:r>
            <a:r>
              <a:rPr lang="en-CA" dirty="0"/>
              <a:t>a bonafide occupational requirement, no accommodation for time is </a:t>
            </a:r>
            <a:r>
              <a:rPr lang="en-CA" dirty="0" smtClean="0"/>
              <a:t>required.</a:t>
            </a:r>
            <a:endParaRPr lang="en-CA"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8</a:t>
            </a:fld>
            <a:endParaRPr lang="en-US" dirty="0"/>
          </a:p>
        </p:txBody>
      </p:sp>
    </p:spTree>
    <p:extLst>
      <p:ext uri="{BB962C8B-B14F-4D97-AF65-F5344CB8AC3E}">
        <p14:creationId xmlns:p14="http://schemas.microsoft.com/office/powerpoint/2010/main" val="29776387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solidFill>
                  <a:srgbClr val="FF0000"/>
                </a:solidFill>
              </a:rPr>
              <a:t> </a:t>
            </a:r>
            <a:r>
              <a:rPr lang="en-CA" dirty="0"/>
              <a:t>Adapting Test Material</a:t>
            </a:r>
          </a:p>
        </p:txBody>
      </p:sp>
      <p:sp>
        <p:nvSpPr>
          <p:cNvPr id="3" name="Content Placeholder 2"/>
          <p:cNvSpPr>
            <a:spLocks noGrp="1"/>
          </p:cNvSpPr>
          <p:nvPr>
            <p:ph idx="1"/>
          </p:nvPr>
        </p:nvSpPr>
        <p:spPr/>
        <p:txBody>
          <a:bodyPr/>
          <a:lstStyle/>
          <a:p>
            <a:pPr marL="0" indent="0">
              <a:buNone/>
            </a:pPr>
            <a:r>
              <a:rPr lang="en-CA" dirty="0"/>
              <a:t>Example Test Question</a:t>
            </a:r>
          </a:p>
          <a:p>
            <a:pPr lvl="0"/>
            <a:r>
              <a:rPr lang="en-CA" sz="3000" dirty="0"/>
              <a:t>The example test paragraph and questions were created solely to illustrate the situations that can arise when adapting test material</a:t>
            </a:r>
            <a:r>
              <a:rPr lang="en-CA" sz="3000" dirty="0" smtClean="0"/>
              <a:t>.</a:t>
            </a:r>
            <a:endParaRPr lang="en-CA" sz="3000" dirty="0"/>
          </a:p>
        </p:txBody>
      </p:sp>
      <p:sp>
        <p:nvSpPr>
          <p:cNvPr id="4" name="Slide Number Placeholder 3"/>
          <p:cNvSpPr>
            <a:spLocks noGrp="1"/>
          </p:cNvSpPr>
          <p:nvPr>
            <p:ph type="sldNum" sz="quarter" idx="12"/>
          </p:nvPr>
        </p:nvSpPr>
        <p:spPr/>
        <p:txBody>
          <a:bodyPr/>
          <a:lstStyle/>
          <a:p>
            <a:fld id="{8BA6D512-FA6A-43AF-9A0E-8931985766F8}" type="slidenum">
              <a:rPr lang="en-US" smtClean="0"/>
              <a:pPr/>
              <a:t>9</a:t>
            </a:fld>
            <a:endParaRPr lang="en-US" dirty="0"/>
          </a:p>
        </p:txBody>
      </p:sp>
    </p:spTree>
    <p:extLst>
      <p:ext uri="{BB962C8B-B14F-4D97-AF65-F5344CB8AC3E}">
        <p14:creationId xmlns:p14="http://schemas.microsoft.com/office/powerpoint/2010/main" val="2622906992"/>
      </p:ext>
    </p:extLst>
  </p:cSld>
  <p:clrMapOvr>
    <a:masterClrMapping/>
  </p:clrMapOvr>
  <p:timing>
    <p:tnLst>
      <p:par>
        <p:cTn id="1" dur="indefinite" restart="never" nodeType="tmRoot"/>
      </p:par>
    </p:tnLst>
  </p:timing>
</p:sld>
</file>

<file path=ppt/theme/theme1.xml><?xml version="1.0" encoding="utf-8"?>
<a:theme xmlns:a="http://schemas.openxmlformats.org/drawingml/2006/main" name="SSC">
  <a:themeElements>
    <a:clrScheme name="SSC">
      <a:dk1>
        <a:sysClr val="windowText" lastClr="000000"/>
      </a:dk1>
      <a:lt1>
        <a:sysClr val="window" lastClr="FFFFFF"/>
      </a:lt1>
      <a:dk2>
        <a:srgbClr val="00243B"/>
      </a:dk2>
      <a:lt2>
        <a:srgbClr val="B6CEDB"/>
      </a:lt2>
      <a:accent1>
        <a:srgbClr val="2E6480"/>
      </a:accent1>
      <a:accent2>
        <a:srgbClr val="527D98"/>
      </a:accent2>
      <a:accent3>
        <a:srgbClr val="7399B1"/>
      </a:accent3>
      <a:accent4>
        <a:srgbClr val="CFC580"/>
      </a:accent4>
      <a:accent5>
        <a:srgbClr val="28082F"/>
      </a:accent5>
      <a:accent6>
        <a:srgbClr val="8B654F"/>
      </a:accent6>
      <a:hlink>
        <a:srgbClr val="2E6480"/>
      </a:hlink>
      <a:folHlink>
        <a:srgbClr val="A1BECF"/>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3663</TotalTime>
  <Words>1530</Words>
  <Application>Microsoft Office PowerPoint</Application>
  <PresentationFormat>Widescreen</PresentationFormat>
  <Paragraphs>239</Paragraphs>
  <Slides>26</Slides>
  <Notes>26</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 Unicode MS</vt:lpstr>
      <vt:lpstr>Arial</vt:lpstr>
      <vt:lpstr>Calibri</vt:lpstr>
      <vt:lpstr>Wingdings</vt:lpstr>
      <vt:lpstr>SSC</vt:lpstr>
      <vt:lpstr>The Accessibility, Accommodation and Adaptive Computer Technology Program</vt:lpstr>
      <vt:lpstr>Staffing Processes</vt:lpstr>
      <vt:lpstr>Selection Processes</vt:lpstr>
      <vt:lpstr>Accommodations</vt:lpstr>
      <vt:lpstr>Accommodations</vt:lpstr>
      <vt:lpstr>Accommodations</vt:lpstr>
      <vt:lpstr>Accommodations</vt:lpstr>
      <vt:lpstr>Time</vt:lpstr>
      <vt:lpstr> Adapting Test Material</vt:lpstr>
      <vt:lpstr>Moderate Vision Impairment</vt:lpstr>
      <vt:lpstr>Moderate Vision Impairment</vt:lpstr>
      <vt:lpstr>Moderate Vision Impairment</vt:lpstr>
      <vt:lpstr>Moderate Vision Impairment</vt:lpstr>
      <vt:lpstr>Severe Vision Impairment</vt:lpstr>
      <vt:lpstr>Severe Vision Impairment</vt:lpstr>
      <vt:lpstr>Severe Vision Impairment</vt:lpstr>
      <vt:lpstr>Math Anxiety</vt:lpstr>
      <vt:lpstr>Visual Stress</vt:lpstr>
      <vt:lpstr>Light sensitivity</vt:lpstr>
      <vt:lpstr>Physical Disabilities </vt:lpstr>
      <vt:lpstr>Mobility &amp; Dexterity Enhancement Demo</vt:lpstr>
      <vt:lpstr>Physical Disabilities </vt:lpstr>
      <vt:lpstr>Interviews</vt:lpstr>
      <vt:lpstr>Solution</vt:lpstr>
      <vt:lpstr>Concluding Remarks</vt:lpstr>
      <vt:lpstr>Additional Resources / Contact Information</vt:lpstr>
    </vt:vector>
  </TitlesOfParts>
  <Company>Government of Canada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Lavalles</dc:creator>
  <cp:keywords>SSC;Slide master</cp:keywords>
  <cp:lastModifiedBy>Derek Harrison</cp:lastModifiedBy>
  <cp:revision>191</cp:revision>
  <cp:lastPrinted>2018-05-10T17:45:02Z</cp:lastPrinted>
  <dcterms:created xsi:type="dcterms:W3CDTF">2011-07-12T19:58:01Z</dcterms:created>
  <dcterms:modified xsi:type="dcterms:W3CDTF">2018-05-10T17:54:55Z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b89a4886-5473-48cb-938b-b99509a07e21</vt:lpwstr>
  </property>
</Properties>
</file>

<file path=docProps/thumbnail.jpeg>
</file>